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4" r:id="rId2"/>
    <p:sldId id="289" r:id="rId3"/>
    <p:sldId id="299" r:id="rId4"/>
    <p:sldId id="269" r:id="rId5"/>
    <p:sldId id="266" r:id="rId6"/>
    <p:sldId id="293" r:id="rId7"/>
    <p:sldId id="294" r:id="rId8"/>
    <p:sldId id="295" r:id="rId9"/>
    <p:sldId id="296" r:id="rId10"/>
    <p:sldId id="267" r:id="rId11"/>
    <p:sldId id="268"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D5B"/>
    <a:srgbClr val="1F1A16"/>
    <a:srgbClr val="AD0050"/>
    <a:srgbClr val="E82777"/>
    <a:srgbClr val="201D1E"/>
    <a:srgbClr val="AE1D57"/>
    <a:srgbClr val="FEDA09"/>
    <a:srgbClr val="342C6D"/>
    <a:srgbClr val="33376E"/>
    <a:srgbClr val="332F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8859" autoAdjust="0"/>
  </p:normalViewPr>
  <p:slideViewPr>
    <p:cSldViewPr snapToGrid="0" snapToObjects="1">
      <p:cViewPr varScale="1">
        <p:scale>
          <a:sx n="56" d="100"/>
          <a:sy n="56" d="100"/>
        </p:scale>
        <p:origin x="196"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F4CBA-1320-5D4F-B357-8FEB3DE4860B}" type="datetimeFigureOut">
              <a:rPr lang="nl-NL" smtClean="0"/>
              <a:t>9-12-2019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83FD-A588-2C4B-8D13-4265554BEC6F}" type="slidenum">
              <a:rPr lang="nl-NL" smtClean="0"/>
              <a:t>‹nr.›</a:t>
            </a:fld>
            <a:endParaRPr lang="nl-NL"/>
          </a:p>
        </p:txBody>
      </p:sp>
    </p:spTree>
    <p:extLst>
      <p:ext uri="{BB962C8B-B14F-4D97-AF65-F5344CB8AC3E}">
        <p14:creationId xmlns:p14="http://schemas.microsoft.com/office/powerpoint/2010/main" val="191384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het pamflet:</a:t>
            </a:r>
          </a:p>
          <a:p>
            <a:r>
              <a:rPr lang="nl-NL" sz="1200" b="0" i="0" u="none" strike="noStrike" kern="1200" baseline="0" dirty="0">
                <a:solidFill>
                  <a:schemeClr val="tx1"/>
                </a:solidFill>
                <a:latin typeface="+mn-lt"/>
                <a:ea typeface="+mn-ea"/>
                <a:cs typeface="+mn-cs"/>
              </a:rPr>
              <a:t>Opleiden voor een dynamische beroepsomgeving betekent actief bezig zijn met de vragen van nu en van morgen. Het eerste doel waar het mbo voor staat is immers up-to-date onderwijs te blijven ontwikkelen (naar aanbod, vorm en inhoud) om studenten adequaat voor te bereiden op een veranderende beroepsomgeving of op verdere studie. Dat dient de kwaliteit en de inhoudelijke vernieuwing van de voorbereiding, uitvoering en evaluatie van het onderwijs. Onderzoek in het mbo onderscheidt zich van algemeen en funderend onderzoek. Er is behoefte aan een uitgebreid en gevarieerd repertoire van methoden en aard van de gegevensverzameling. Natuurlijk moeten data worden verzameld en systematisch worden geordend onder andere over leeruitkomsten en de positie van mbo-</a:t>
            </a:r>
            <a:r>
              <a:rPr lang="nl-NL" sz="1200" b="0" i="0" u="none" strike="noStrike" kern="1200" baseline="0" dirty="0" err="1">
                <a:solidFill>
                  <a:schemeClr val="tx1"/>
                </a:solidFill>
                <a:latin typeface="+mn-lt"/>
                <a:ea typeface="+mn-ea"/>
                <a:cs typeface="+mn-cs"/>
              </a:rPr>
              <a:t>ers</a:t>
            </a:r>
            <a:r>
              <a:rPr lang="nl-NL" sz="1200" b="0" i="0" u="none" strike="noStrike" kern="1200" baseline="0" dirty="0">
                <a:solidFill>
                  <a:schemeClr val="tx1"/>
                </a:solidFill>
                <a:latin typeface="+mn-lt"/>
                <a:ea typeface="+mn-ea"/>
                <a:cs typeface="+mn-cs"/>
              </a:rPr>
              <a:t> op de arbeidsmarkt en in de samenleving. Daarnaast is er ook veel behoefte aan kwalitatief actie- en ontwerponderzoek, gefundeerde toekomstverkenningen en fenomenologische bijdragen en narratieve verkenningen over de pedagogiek en didactiek van het leren zelf. Dat komt voort uit de aparte positie van het mbo ten opzichte van het primair en voortgezet onderwijs: het mbo is immers (ook) eindonderwijs. Ten opzichte van het hoger onderwijs is het onderzoek meer te karakteriseren als praktijkgericht en -gestuurd ten behoeve van onderwijs dat uiteindelijk uitmondt in kort-cyclische innovaties en implementatie van vernieuwing van producten en diensten voor vooral het midden- en kleinbedrijf. Als de scholen bijdragen aan (beroeps)innovaties in de praktijk zal het mbo ook als interessante gesprekspartner en ‘</a:t>
            </a:r>
            <a:r>
              <a:rPr lang="nl-NL" sz="1200" b="0" i="0" u="none" strike="noStrike" kern="1200" baseline="0" dirty="0" err="1">
                <a:solidFill>
                  <a:schemeClr val="tx1"/>
                </a:solidFill>
                <a:latin typeface="+mn-lt"/>
                <a:ea typeface="+mn-ea"/>
                <a:cs typeface="+mn-cs"/>
              </a:rPr>
              <a:t>critical</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friend</a:t>
            </a:r>
            <a:r>
              <a:rPr lang="nl-NL" sz="1200" b="0" i="0" u="none" strike="noStrike" kern="1200" baseline="0" dirty="0">
                <a:solidFill>
                  <a:schemeClr val="tx1"/>
                </a:solidFill>
                <a:latin typeface="+mn-lt"/>
                <a:ea typeface="+mn-ea"/>
                <a:cs typeface="+mn-cs"/>
              </a:rPr>
              <a:t>’ voor de (beroeps)praktijk kunnen fungeren. Daarnaast gaat het in het publieke debat nogal te vaak ‘over’ het mbo. Dat heeft te maken met het gegeven dat de kennisontwikkeling gelaagd is. In regie komen betekent niet alleen zelf meer relevante onderzoeksvragen kunnen formuleren en met meer gezag zelfstandig beslissingen kunnen nemen over de inrichting van het opleidingsprogramma, maar ook dat de sector een gedegen weerwoord heeft in het publieke debat en proactief sturing kan geven aan mogelijk nieuw beleid. </a:t>
            </a:r>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3</a:t>
            </a:fld>
            <a:endParaRPr lang="nl-NL"/>
          </a:p>
        </p:txBody>
      </p:sp>
    </p:spTree>
    <p:extLst>
      <p:ext uri="{BB962C8B-B14F-4D97-AF65-F5344CB8AC3E}">
        <p14:creationId xmlns:p14="http://schemas.microsoft.com/office/powerpoint/2010/main" val="363818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bij nader inzien – niet beter kunnen beginnen met het interactief langslopen van de vier kwaliteitsgebieden, om daarna te focussen op de positie, het belang en kwaliteit van onderzoek in </a:t>
            </a:r>
            <a:r>
              <a:rPr lang="nl-NL" sz="1200" b="0" i="0" kern="1200" dirty="0" err="1">
                <a:solidFill>
                  <a:schemeClr val="tx1"/>
                </a:solidFill>
                <a:effectLst/>
                <a:latin typeface="+mn-lt"/>
                <a:ea typeface="+mn-ea"/>
                <a:cs typeface="+mn-cs"/>
              </a:rPr>
              <a:t>practoraten</a:t>
            </a:r>
            <a:r>
              <a:rPr lang="nl-NL" sz="1200" b="0" i="0" kern="1200" dirty="0">
                <a:solidFill>
                  <a:schemeClr val="tx1"/>
                </a:solidFill>
                <a:effectLst/>
                <a:latin typeface="+mn-lt"/>
                <a:ea typeface="+mn-ea"/>
                <a:cs typeface="+mn-cs"/>
              </a:rPr>
              <a:t> om te eindigen met de </a:t>
            </a:r>
            <a:r>
              <a:rPr lang="nl-NL" sz="1200" b="0" i="0" kern="1200" dirty="0" err="1">
                <a:solidFill>
                  <a:schemeClr val="tx1"/>
                </a:solidFill>
                <a:effectLst/>
                <a:latin typeface="+mn-lt"/>
                <a:ea typeface="+mn-ea"/>
                <a:cs typeface="+mn-cs"/>
              </a:rPr>
              <a:t>ineracteve</a:t>
            </a:r>
            <a:r>
              <a:rPr lang="nl-NL" sz="1200" b="0" i="0" kern="1200" dirty="0">
                <a:solidFill>
                  <a:schemeClr val="tx1"/>
                </a:solidFill>
                <a:effectLst/>
                <a:latin typeface="+mn-lt"/>
                <a:ea typeface="+mn-ea"/>
                <a:cs typeface="+mn-cs"/>
              </a:rPr>
              <a:t> ronde/sessie…</a:t>
            </a:r>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4</a:t>
            </a:fld>
            <a:endParaRPr lang="nl-NL"/>
          </a:p>
        </p:txBody>
      </p:sp>
    </p:spTree>
    <p:extLst>
      <p:ext uri="{BB962C8B-B14F-4D97-AF65-F5344CB8AC3E}">
        <p14:creationId xmlns:p14="http://schemas.microsoft.com/office/powerpoint/2010/main" val="342778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kwaliteitscriteria zijn bedoeld als handreiking  voor </a:t>
            </a:r>
            <a:r>
              <a:rPr lang="nl-NL" sz="1200" kern="1200" dirty="0" err="1">
                <a:solidFill>
                  <a:schemeClr val="tx1"/>
                </a:solidFill>
                <a:effectLst/>
                <a:latin typeface="+mn-lt"/>
                <a:ea typeface="+mn-ea"/>
                <a:cs typeface="+mn-cs"/>
              </a:rPr>
              <a:t>practoraten</a:t>
            </a:r>
            <a:r>
              <a:rPr lang="nl-NL" sz="1200" kern="1200" dirty="0">
                <a:solidFill>
                  <a:schemeClr val="tx1"/>
                </a:solidFill>
                <a:effectLst/>
                <a:latin typeface="+mn-lt"/>
                <a:ea typeface="+mn-ea"/>
                <a:cs typeface="+mn-cs"/>
              </a:rPr>
              <a:t> en vormen de kwaliteitscriteria van de Stichting “Ieder MBO een practoraat”. De kwaliteitscriteria zijn uitgewerkt in een viertal aandachtsgebieden. Per aandachtsgebied worden criteria  genoemd. Het is de bedoeling dat de </a:t>
            </a:r>
            <a:r>
              <a:rPr lang="nl-NL" sz="1200" kern="1200" dirty="0" err="1">
                <a:solidFill>
                  <a:schemeClr val="tx1"/>
                </a:solidFill>
                <a:effectLst/>
                <a:latin typeface="+mn-lt"/>
                <a:ea typeface="+mn-ea"/>
                <a:cs typeface="+mn-cs"/>
              </a:rPr>
              <a:t>practoraten</a:t>
            </a:r>
            <a:r>
              <a:rPr lang="nl-NL" sz="1200" kern="1200" dirty="0">
                <a:solidFill>
                  <a:schemeClr val="tx1"/>
                </a:solidFill>
                <a:effectLst/>
                <a:latin typeface="+mn-lt"/>
                <a:ea typeface="+mn-ea"/>
                <a:cs typeface="+mn-cs"/>
              </a:rPr>
              <a:t> ‘waarde’ toevoegen aan enerzijds het onderwijs en de beroepspraktijk, of anderzijds aan de professionals en de studenten. De vier kwaliteitsgebieden moeten redelijkerwijs in evenwicht zijn. Het gaat niet om één gebied maar om de samenhang tussen alle gebieden en de waarde die hiermee wordt toegevoegd aan het onderwijs, de beroepspraktijk, en voor de professionals en de mbo-studenten.   </a:t>
            </a:r>
          </a:p>
          <a:p>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5</a:t>
            </a:fld>
            <a:endParaRPr lang="nl-NL"/>
          </a:p>
        </p:txBody>
      </p:sp>
    </p:spTree>
    <p:extLst>
      <p:ext uri="{BB962C8B-B14F-4D97-AF65-F5344CB8AC3E}">
        <p14:creationId xmlns:p14="http://schemas.microsoft.com/office/powerpoint/2010/main" val="214948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9</a:t>
            </a:fld>
            <a:endParaRPr lang="nl-NL"/>
          </a:p>
        </p:txBody>
      </p:sp>
    </p:spTree>
    <p:extLst>
      <p:ext uri="{BB962C8B-B14F-4D97-AF65-F5344CB8AC3E}">
        <p14:creationId xmlns:p14="http://schemas.microsoft.com/office/powerpoint/2010/main" val="51085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10</a:t>
            </a:fld>
            <a:endParaRPr lang="nl-NL"/>
          </a:p>
        </p:txBody>
      </p:sp>
    </p:spTree>
    <p:extLst>
      <p:ext uri="{BB962C8B-B14F-4D97-AF65-F5344CB8AC3E}">
        <p14:creationId xmlns:p14="http://schemas.microsoft.com/office/powerpoint/2010/main" val="102919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Daarom doen we hierbij aan eenieder die het mbo een warm hart toedraagt een oproep om de dialoog aan te gaan over het thema onderzoek en de impact van onderzoek. Het is relevant ervaringen te delen en zichtbaar te maken hoe eenieder vanuit zijn perspectief kan bijdragen aan positiebepaling en de verdere ontwikkeling van een gedeelde en integrale visie op onderzoek over, met en in het mbo. Dat moet resulteren in de opbouw van krachtige netwerken en effectieve platforms waar kennis wordt vermeerderd, actief verspreid en gedeeld, gericht op een verbetering van de kwaliteit van het onderwijs en een versterking van de kennisinfrastructuur. Dat begint met positiebepaling: hoe verhoudt het beroepsonderwijs zich tot onderzoek? Vanuit een zelfbewuste eigen positiebepaling kan beter de toegevoegde waarde worden bepaald. Wie doet wat? En wat gebeurt er al over, met en in het mbo? Daaruit volgt onmiddellijk een tweede dimensie, namelijk die van samenwerking en het leggen van verbindingen. Onderzoeken en innoveren gaan hand in hand. Hoe vindt afstemming tussen mbo-scholen over de beschikbare expertise plaats en wat gunnen scholen elkaar? Hoe zit het met de zichtbaarheid van de netwerken, zoals bijvoorbeeld die van </a:t>
            </a:r>
            <a:r>
              <a:rPr lang="nl-NL" sz="1200" b="0" i="0" u="none" strike="noStrike" kern="1200" baseline="0" dirty="0" err="1">
                <a:solidFill>
                  <a:schemeClr val="tx1"/>
                </a:solidFill>
                <a:latin typeface="+mn-lt"/>
                <a:ea typeface="+mn-ea"/>
                <a:cs typeface="+mn-cs"/>
              </a:rPr>
              <a:t>practoraten</a:t>
            </a:r>
            <a:r>
              <a:rPr lang="nl-NL" sz="1200" b="0" i="0" u="none" strike="noStrike" kern="1200" baseline="0" dirty="0">
                <a:solidFill>
                  <a:schemeClr val="tx1"/>
                </a:solidFill>
                <a:latin typeface="+mn-lt"/>
                <a:ea typeface="+mn-ea"/>
                <a:cs typeface="+mn-cs"/>
              </a:rPr>
              <a:t> en het onderzoek dat daar plaatsvindt? Waar liggen kansen als het gaat om het toegankelijk maken en delen van kennis die gegenereerd wordt binnen mbo-scholen? Hoe kunnen scholen beter aansluiten bij onderzoek van andere instellingen (hbo, wo, privaat) en hun netwerk versterken? </a:t>
            </a:r>
          </a:p>
          <a:p>
            <a:r>
              <a:rPr lang="nl-NL" sz="1200" b="0" i="0" u="none" strike="noStrike" kern="1200" baseline="0" dirty="0">
                <a:solidFill>
                  <a:schemeClr val="tx1"/>
                </a:solidFill>
                <a:latin typeface="+mn-lt"/>
                <a:ea typeface="+mn-ea"/>
                <a:cs typeface="+mn-cs"/>
              </a:rPr>
              <a:t>De focus daarbij ligt – net als in onderwijsonderzoek – op vraagstukken van professionalisering van docenten en verbetering van onderwijskwaliteit, maar dan binnen de specifieke context van het beroepsonderwijs, dus met aandacht voor doorstroom in de beroepskolom vmbo-mbo-hbo, voor de rol van technologische veranderingen en in verbinding met het afnemende werkveld. </a:t>
            </a:r>
          </a:p>
          <a:p>
            <a:r>
              <a:rPr lang="nl-NL" sz="1200" b="0" i="0" u="none" strike="noStrike" kern="1200" baseline="0" dirty="0">
                <a:solidFill>
                  <a:schemeClr val="tx1"/>
                </a:solidFill>
                <a:latin typeface="+mn-lt"/>
                <a:ea typeface="+mn-ea"/>
                <a:cs typeface="+mn-cs"/>
              </a:rPr>
              <a:t>In het hele onderwijs is er bovendien een actuele discussie gaande over de betekenis van R&amp;D voor de kwaliteit van het onderwijs. Dit pamflet over de belangrijke rol van onderzoek in het mbo beoogt daaraan een bijdrage te leveren. In navolging van dit document is het onze ambitie om eenzelfde soort verkenning te doen naar wat we verstaan onder ‘innovatie’ en ‘professionalisering’. Een gedeelde visie op deze gebieden, voor de sector als geheel, maar ook op het niveau van de school, leidt tot meer zelfbewustzijn en zorgt ervoor dat het mbo nog beter kan bijdragen aan de uitdagingen van deze tijd. </a:t>
            </a:r>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11</a:t>
            </a:fld>
            <a:endParaRPr lang="nl-NL"/>
          </a:p>
        </p:txBody>
      </p:sp>
    </p:spTree>
    <p:extLst>
      <p:ext uri="{BB962C8B-B14F-4D97-AF65-F5344CB8AC3E}">
        <p14:creationId xmlns:p14="http://schemas.microsoft.com/office/powerpoint/2010/main" val="211511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DA83FD-A588-2C4B-8D13-4265554BEC6F}" type="slidenum">
              <a:rPr lang="nl-NL" smtClean="0"/>
              <a:t>12</a:t>
            </a:fld>
            <a:endParaRPr lang="nl-NL"/>
          </a:p>
        </p:txBody>
      </p:sp>
    </p:spTree>
    <p:extLst>
      <p:ext uri="{BB962C8B-B14F-4D97-AF65-F5344CB8AC3E}">
        <p14:creationId xmlns:p14="http://schemas.microsoft.com/office/powerpoint/2010/main" val="12533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p:txBody>
          <a:bodyPr/>
          <a:lstStyle/>
          <a:p>
            <a:fld id="{AE1C3357-A8F5-D34C-A6A9-7820D657A302}"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132175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AE1C3357-A8F5-D34C-A6A9-7820D657A302}"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15316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AE1C3357-A8F5-D34C-A6A9-7820D657A302}"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0133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AE1C3357-A8F5-D34C-A6A9-7820D657A302}"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05736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p>
            <a:fld id="{AE1C3357-A8F5-D34C-A6A9-7820D657A302}"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424830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p:txBody>
          <a:bodyPr/>
          <a:lstStyle/>
          <a:p>
            <a:fld id="{AE1C3357-A8F5-D34C-A6A9-7820D657A302}"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85255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p>
            <a:fld id="{AE1C3357-A8F5-D34C-A6A9-7820D657A302}"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396931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AE1C3357-A8F5-D34C-A6A9-7820D657A302}"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22552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C3357-A8F5-D34C-A6A9-7820D657A302}"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57760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AE1C3357-A8F5-D34C-A6A9-7820D657A302}"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70313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AE1C3357-A8F5-D34C-A6A9-7820D657A302}"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407944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C3357-A8F5-D34C-A6A9-7820D657A302}" type="datetimeFigureOut">
              <a:rPr lang="en-US" smtClean="0"/>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D8B13-A534-5945-8E16-94A6128E0CA4}" type="slidenum">
              <a:rPr lang="en-US" smtClean="0"/>
              <a:t>‹nr.›</a:t>
            </a:fld>
            <a:endParaRPr lang="en-US"/>
          </a:p>
        </p:txBody>
      </p:sp>
    </p:spTree>
    <p:extLst>
      <p:ext uri="{BB962C8B-B14F-4D97-AF65-F5344CB8AC3E}">
        <p14:creationId xmlns:p14="http://schemas.microsoft.com/office/powerpoint/2010/main" val="3320528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alphaModFix amt="80000"/>
          </a:blip>
          <a:stretch>
            <a:fillRect/>
          </a:stretch>
        </p:blipFill>
        <p:spPr>
          <a:xfrm>
            <a:off x="-1547472" y="-425302"/>
            <a:ext cx="19245110" cy="6995583"/>
          </a:xfrm>
          <a:prstGeom prst="rect">
            <a:avLst/>
          </a:prstGeom>
        </p:spPr>
      </p:pic>
      <p:sp>
        <p:nvSpPr>
          <p:cNvPr id="4" name="Title 1"/>
          <p:cNvSpPr txBox="1">
            <a:spLocks/>
          </p:cNvSpPr>
          <p:nvPr/>
        </p:nvSpPr>
        <p:spPr>
          <a:xfrm>
            <a:off x="557865" y="3779377"/>
            <a:ext cx="7517218" cy="2275369"/>
          </a:xfrm>
          <a:prstGeom prst="rect">
            <a:avLst/>
          </a:prstGeom>
        </p:spPr>
        <p:txBody>
          <a:bodyPr vert="horz" lIns="91440" tIns="45720" rIns="91440" bIns="45720" rtlCol="0" anchor="b">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600" b="1" dirty="0">
                <a:solidFill>
                  <a:srgbClr val="008000"/>
                </a:solidFill>
                <a:latin typeface="Avenir Black"/>
                <a:cs typeface="Avenir Black"/>
              </a:rPr>
              <a:t>Workshop:</a:t>
            </a:r>
          </a:p>
          <a:p>
            <a:pPr algn="l"/>
            <a:r>
              <a:rPr lang="nl-NL" sz="3600" b="1" dirty="0">
                <a:solidFill>
                  <a:srgbClr val="008000"/>
                </a:solidFill>
                <a:latin typeface="Avenir Black"/>
                <a:cs typeface="Avenir Black"/>
              </a:rPr>
              <a:t>Kwaliteitsgebieden </a:t>
            </a:r>
            <a:r>
              <a:rPr lang="nl-NL" sz="3600" b="1" dirty="0" err="1">
                <a:solidFill>
                  <a:srgbClr val="008000"/>
                </a:solidFill>
                <a:latin typeface="Avenir Black"/>
                <a:cs typeface="Avenir Black"/>
              </a:rPr>
              <a:t>practoraten</a:t>
            </a:r>
            <a:endParaRPr lang="nl-NL" sz="3600" b="1" dirty="0">
              <a:solidFill>
                <a:srgbClr val="008000"/>
              </a:solidFill>
              <a:latin typeface="Avenir Black"/>
              <a:cs typeface="Avenir Black"/>
            </a:endParaRPr>
          </a:p>
          <a:p>
            <a:pPr algn="l"/>
            <a:endParaRPr lang="nl-NL" sz="3600" b="1" i="1" dirty="0"/>
          </a:p>
          <a:p>
            <a:pPr algn="l"/>
            <a:r>
              <a:rPr lang="nl-NL" sz="3600" b="1" i="1" dirty="0"/>
              <a:t>Waarom kwaliteitscriteria voor </a:t>
            </a:r>
            <a:r>
              <a:rPr lang="nl-NL" sz="3600" b="1" i="1" dirty="0" err="1"/>
              <a:t>practoraten</a:t>
            </a:r>
            <a:r>
              <a:rPr lang="nl-NL" sz="3600" b="1" i="1" dirty="0"/>
              <a:t>?</a:t>
            </a:r>
          </a:p>
          <a:p>
            <a:pPr algn="l"/>
            <a:endParaRPr lang="en-US" sz="3600" dirty="0">
              <a:solidFill>
                <a:srgbClr val="008000"/>
              </a:solidFill>
              <a:latin typeface="Avenir Black"/>
              <a:cs typeface="Avenir Black"/>
            </a:endParaRPr>
          </a:p>
        </p:txBody>
      </p:sp>
      <p:sp>
        <p:nvSpPr>
          <p:cNvPr id="5" name="Subtitle 2"/>
          <p:cNvSpPr txBox="1">
            <a:spLocks/>
          </p:cNvSpPr>
          <p:nvPr/>
        </p:nvSpPr>
        <p:spPr>
          <a:xfrm>
            <a:off x="336214" y="5683650"/>
            <a:ext cx="5447898" cy="48292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33376E"/>
              </a:solidFill>
              <a:latin typeface="Avenir Black"/>
              <a:cs typeface="Avenir Black"/>
            </a:endParaRPr>
          </a:p>
        </p:txBody>
      </p:sp>
      <p:sp>
        <p:nvSpPr>
          <p:cNvPr id="8" name="Title 1"/>
          <p:cNvSpPr txBox="1">
            <a:spLocks/>
          </p:cNvSpPr>
          <p:nvPr/>
        </p:nvSpPr>
        <p:spPr>
          <a:xfrm>
            <a:off x="3732029" y="5251424"/>
            <a:ext cx="5007946" cy="1374771"/>
          </a:xfrm>
          <a:prstGeom prst="rect">
            <a:avLst/>
          </a:prstGeom>
        </p:spPr>
        <p:txBody>
          <a:bodyPr vert="horz" lIns="91440" tIns="45720" rIns="91440" bIns="45720" rtlCol="0" anchor="b">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en-US" b="1" dirty="0">
                <a:solidFill>
                  <a:srgbClr val="3EAD5B"/>
                </a:solidFill>
              </a:rPr>
              <a:t>4e </a:t>
            </a:r>
            <a:r>
              <a:rPr lang="en-US" b="1" dirty="0" err="1">
                <a:solidFill>
                  <a:srgbClr val="3EAD5B"/>
                </a:solidFill>
              </a:rPr>
              <a:t>Landelijke</a:t>
            </a:r>
            <a:r>
              <a:rPr lang="en-US" b="1" dirty="0">
                <a:solidFill>
                  <a:srgbClr val="3EAD5B"/>
                </a:solidFill>
              </a:rPr>
              <a:t> </a:t>
            </a:r>
            <a:r>
              <a:rPr lang="en-US" b="1" dirty="0" err="1">
                <a:solidFill>
                  <a:srgbClr val="3EAD5B"/>
                </a:solidFill>
              </a:rPr>
              <a:t>Practoratendag</a:t>
            </a:r>
            <a:r>
              <a:rPr lang="en-US" b="1" dirty="0">
                <a:solidFill>
                  <a:srgbClr val="3EAD5B"/>
                </a:solidFill>
              </a:rPr>
              <a:t> </a:t>
            </a:r>
          </a:p>
          <a:p>
            <a:pPr algn="r">
              <a:lnSpc>
                <a:spcPct val="150000"/>
              </a:lnSpc>
            </a:pPr>
            <a:r>
              <a:rPr lang="en-US" b="1" dirty="0">
                <a:solidFill>
                  <a:srgbClr val="3EAD5B"/>
                </a:solidFill>
              </a:rPr>
              <a:t>11 december, 2019</a:t>
            </a:r>
          </a:p>
          <a:p>
            <a:pPr algn="r">
              <a:lnSpc>
                <a:spcPct val="150000"/>
              </a:lnSpc>
            </a:pPr>
            <a:r>
              <a:rPr lang="nl-NL" dirty="0"/>
              <a:t> </a:t>
            </a:r>
            <a:r>
              <a:rPr lang="nl-NL" b="1" dirty="0">
                <a:solidFill>
                  <a:srgbClr val="92D050"/>
                </a:solidFill>
              </a:rPr>
              <a:t>Vista college, locatie Arendstraat 12 te Sittard</a:t>
            </a:r>
          </a:p>
          <a:p>
            <a:pPr algn="r">
              <a:lnSpc>
                <a:spcPct val="150000"/>
              </a:lnSpc>
            </a:pPr>
            <a:r>
              <a:rPr lang="nl-NL" b="1" dirty="0">
                <a:solidFill>
                  <a:srgbClr val="92D050"/>
                </a:solidFill>
              </a:rPr>
              <a:t>Namens de kwaliteitscommissie: Anneke Westerhuis en Henk Ritzen</a:t>
            </a:r>
          </a:p>
          <a:p>
            <a:pPr algn="r">
              <a:lnSpc>
                <a:spcPct val="150000"/>
              </a:lnSpc>
            </a:pPr>
            <a:endParaRPr lang="en-US" sz="1300" dirty="0">
              <a:solidFill>
                <a:schemeClr val="tx1">
                  <a:lumMod val="65000"/>
                  <a:lumOff val="35000"/>
                </a:schemeClr>
              </a:solidFill>
              <a:latin typeface="Avenir Medium"/>
              <a:cs typeface="Avenir Medium"/>
            </a:endParaRPr>
          </a:p>
        </p:txBody>
      </p:sp>
      <p:pic>
        <p:nvPicPr>
          <p:cNvPr id="6" name="Afbeelding 5">
            <a:extLst>
              <a:ext uri="{FF2B5EF4-FFF2-40B4-BE49-F238E27FC236}">
                <a16:creationId xmlns:a16="http://schemas.microsoft.com/office/drawing/2014/main" id="{07E9735F-F010-4A78-8158-2617C8DA2E5E}"/>
              </a:ext>
            </a:extLst>
          </p:cNvPr>
          <p:cNvPicPr>
            <a:picLocks noChangeAspect="1"/>
          </p:cNvPicPr>
          <p:nvPr/>
        </p:nvPicPr>
        <p:blipFill>
          <a:blip r:embed="rId3"/>
          <a:stretch>
            <a:fillRect/>
          </a:stretch>
        </p:blipFill>
        <p:spPr>
          <a:xfrm>
            <a:off x="855838" y="457038"/>
            <a:ext cx="5752381" cy="2619048"/>
          </a:xfrm>
          <a:prstGeom prst="rect">
            <a:avLst/>
          </a:prstGeom>
        </p:spPr>
      </p:pic>
    </p:spTree>
    <p:extLst>
      <p:ext uri="{BB962C8B-B14F-4D97-AF65-F5344CB8AC3E}">
        <p14:creationId xmlns:p14="http://schemas.microsoft.com/office/powerpoint/2010/main" val="414172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8204" y="1229651"/>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008000"/>
                </a:solidFill>
                <a:latin typeface="Avenir Black"/>
                <a:cs typeface="Avenir Black"/>
              </a:rPr>
              <a:t>Interactieve</a:t>
            </a:r>
            <a:r>
              <a:rPr lang="en-US" sz="4000" b="1" dirty="0">
                <a:solidFill>
                  <a:srgbClr val="008000"/>
                </a:solidFill>
                <a:latin typeface="Avenir Black"/>
                <a:cs typeface="Avenir Black"/>
              </a:rPr>
              <a:t> </a:t>
            </a:r>
            <a:r>
              <a:rPr lang="en-US" sz="4000" b="1" dirty="0" err="1">
                <a:solidFill>
                  <a:srgbClr val="008000"/>
                </a:solidFill>
                <a:latin typeface="Avenir Black"/>
                <a:cs typeface="Avenir Black"/>
              </a:rPr>
              <a:t>sessie</a:t>
            </a:r>
            <a:endParaRPr lang="en-US" sz="4000" b="1" dirty="0">
              <a:solidFill>
                <a:srgbClr val="008000"/>
              </a:solidFill>
              <a:latin typeface="Avenir Black"/>
              <a:cs typeface="Avenir Black"/>
            </a:endParaRPr>
          </a:p>
        </p:txBody>
      </p:sp>
      <p:sp>
        <p:nvSpPr>
          <p:cNvPr id="6" name="Title 1"/>
          <p:cNvSpPr txBox="1">
            <a:spLocks/>
          </p:cNvSpPr>
          <p:nvPr/>
        </p:nvSpPr>
        <p:spPr>
          <a:xfrm>
            <a:off x="1378204" y="2382011"/>
            <a:ext cx="6516963" cy="282409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000" dirty="0"/>
              <a:t>Inventariseren wat je als </a:t>
            </a:r>
            <a:r>
              <a:rPr lang="nl-NL" sz="2000" dirty="0" err="1"/>
              <a:t>practor</a:t>
            </a:r>
            <a:r>
              <a:rPr lang="nl-NL" sz="2000" dirty="0"/>
              <a:t> of mbo-onderzoeker in je practoraat wil behouden, wat je wil ontwikkelen, en wat je wil loslaten. </a:t>
            </a:r>
            <a:r>
              <a:rPr lang="en-US" sz="2000" dirty="0">
                <a:solidFill>
                  <a:schemeClr val="tx1">
                    <a:lumMod val="65000"/>
                    <a:lumOff val="35000"/>
                  </a:schemeClr>
                </a:solidFill>
                <a:latin typeface="Avenir Medium"/>
                <a:cs typeface="Avenir Medium"/>
              </a:rPr>
              <a:t> </a:t>
            </a:r>
          </a:p>
        </p:txBody>
      </p:sp>
      <p:pic>
        <p:nvPicPr>
          <p:cNvPr id="7" name="Picture 6"/>
          <p:cNvPicPr>
            <a:picLocks noChangeAspect="1"/>
          </p:cNvPicPr>
          <p:nvPr/>
        </p:nvPicPr>
        <p:blipFill>
          <a:blip r:embed="rId3">
            <a:alphaModFix amt="10000"/>
          </a:blip>
          <a:stretch>
            <a:fillRect/>
          </a:stretch>
        </p:blipFill>
        <p:spPr>
          <a:xfrm>
            <a:off x="-1098297" y="-1175527"/>
            <a:ext cx="3579317" cy="3836294"/>
          </a:xfrm>
          <a:prstGeom prst="rect">
            <a:avLst/>
          </a:prstGeom>
        </p:spPr>
      </p:pic>
      <p:pic>
        <p:nvPicPr>
          <p:cNvPr id="10" name="Picture 9"/>
          <p:cNvPicPr>
            <a:picLocks noChangeAspect="1"/>
          </p:cNvPicPr>
          <p:nvPr/>
        </p:nvPicPr>
        <p:blipFill>
          <a:blip r:embed="rId3">
            <a:alphaModFix amt="10000"/>
          </a:blip>
          <a:stretch>
            <a:fillRect/>
          </a:stretch>
        </p:blipFill>
        <p:spPr>
          <a:xfrm>
            <a:off x="6822270" y="3972206"/>
            <a:ext cx="3579317" cy="3836294"/>
          </a:xfrm>
          <a:prstGeom prst="rect">
            <a:avLst/>
          </a:prstGeom>
        </p:spPr>
      </p:pic>
      <p:pic>
        <p:nvPicPr>
          <p:cNvPr id="8" name="Afbeelding 7">
            <a:extLst>
              <a:ext uri="{FF2B5EF4-FFF2-40B4-BE49-F238E27FC236}">
                <a16:creationId xmlns:a16="http://schemas.microsoft.com/office/drawing/2014/main" id="{03552227-9E9A-4780-9DDF-E4FFB52A4E49}"/>
              </a:ext>
            </a:extLst>
          </p:cNvPr>
          <p:cNvPicPr>
            <a:picLocks noChangeAspect="1"/>
          </p:cNvPicPr>
          <p:nvPr/>
        </p:nvPicPr>
        <p:blipFill rotWithShape="1">
          <a:blip r:embed="rId4"/>
          <a:srcRect r="23591"/>
          <a:stretch/>
        </p:blipFill>
        <p:spPr>
          <a:xfrm>
            <a:off x="4890500" y="3137839"/>
            <a:ext cx="1921022" cy="3142639"/>
          </a:xfrm>
          <a:prstGeom prst="rect">
            <a:avLst/>
          </a:prstGeom>
        </p:spPr>
      </p:pic>
      <p:pic>
        <p:nvPicPr>
          <p:cNvPr id="2" name="Afbeelding 1">
            <a:extLst>
              <a:ext uri="{FF2B5EF4-FFF2-40B4-BE49-F238E27FC236}">
                <a16:creationId xmlns:a16="http://schemas.microsoft.com/office/drawing/2014/main" id="{F15727B1-68BD-4D8E-A792-20E98EC8DE27}"/>
              </a:ext>
            </a:extLst>
          </p:cNvPr>
          <p:cNvPicPr>
            <a:picLocks noChangeAspect="1"/>
          </p:cNvPicPr>
          <p:nvPr/>
        </p:nvPicPr>
        <p:blipFill>
          <a:blip r:embed="rId5"/>
          <a:stretch>
            <a:fillRect/>
          </a:stretch>
        </p:blipFill>
        <p:spPr>
          <a:xfrm>
            <a:off x="1378204" y="3601572"/>
            <a:ext cx="3313608" cy="2288781"/>
          </a:xfrm>
          <a:prstGeom prst="rect">
            <a:avLst/>
          </a:prstGeom>
        </p:spPr>
      </p:pic>
    </p:spTree>
    <p:extLst>
      <p:ext uri="{BB962C8B-B14F-4D97-AF65-F5344CB8AC3E}">
        <p14:creationId xmlns:p14="http://schemas.microsoft.com/office/powerpoint/2010/main" val="338869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10000"/>
          </a:blip>
          <a:stretch>
            <a:fillRect/>
          </a:stretch>
        </p:blipFill>
        <p:spPr>
          <a:xfrm>
            <a:off x="-1316856" y="-1311573"/>
            <a:ext cx="3797877" cy="4095750"/>
          </a:xfrm>
          <a:prstGeom prst="rect">
            <a:avLst/>
          </a:prstGeom>
        </p:spPr>
      </p:pic>
      <p:sp>
        <p:nvSpPr>
          <p:cNvPr id="4" name="Title 1"/>
          <p:cNvSpPr txBox="1">
            <a:spLocks/>
          </p:cNvSpPr>
          <p:nvPr/>
        </p:nvSpPr>
        <p:spPr>
          <a:xfrm>
            <a:off x="1378204" y="1478773"/>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rgbClr val="3EAD5B"/>
                </a:solidFill>
                <a:latin typeface="Avenir Black"/>
                <a:cs typeface="Avenir Black"/>
              </a:rPr>
              <a:t>Discussie</a:t>
            </a:r>
            <a:endParaRPr lang="en-US" sz="3000" b="1" dirty="0">
              <a:solidFill>
                <a:srgbClr val="3EAD5B"/>
              </a:solidFill>
              <a:latin typeface="Avenir Black"/>
              <a:cs typeface="Avenir Black"/>
            </a:endParaRPr>
          </a:p>
        </p:txBody>
      </p:sp>
      <p:sp>
        <p:nvSpPr>
          <p:cNvPr id="6" name="Title 1"/>
          <p:cNvSpPr txBox="1">
            <a:spLocks/>
          </p:cNvSpPr>
          <p:nvPr/>
        </p:nvSpPr>
        <p:spPr>
          <a:xfrm>
            <a:off x="1378204" y="2382010"/>
            <a:ext cx="6516963" cy="3953475"/>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nl-NL" sz="2600" dirty="0"/>
              <a:t>Waarom kwaliteitscriteria voor </a:t>
            </a:r>
            <a:r>
              <a:rPr lang="nl-NL" sz="2600" dirty="0" err="1"/>
              <a:t>practoraten</a:t>
            </a:r>
            <a:r>
              <a:rPr lang="nl-NL" sz="2600" dirty="0"/>
              <a:t>?</a:t>
            </a:r>
          </a:p>
          <a:p>
            <a:pPr marL="571500" indent="-571500" algn="l">
              <a:buFont typeface="Arial" panose="020B0604020202020204" pitchFamily="34" charset="0"/>
              <a:buChar char="•"/>
            </a:pPr>
            <a:endParaRPr lang="nl-NL" sz="2600" dirty="0">
              <a:latin typeface="Avenir Black"/>
            </a:endParaRPr>
          </a:p>
          <a:p>
            <a:pPr marL="571500" indent="-571500" algn="l">
              <a:buFont typeface="Arial" panose="020B0604020202020204" pitchFamily="34" charset="0"/>
              <a:buChar char="•"/>
            </a:pPr>
            <a:r>
              <a:rPr lang="nl-NL" sz="2600" dirty="0">
                <a:latin typeface="Avenir Black"/>
              </a:rPr>
              <a:t>Wat zijn de verwachte resultaten? 	</a:t>
            </a:r>
          </a:p>
          <a:p>
            <a:pPr marL="571500" indent="-571500" algn="l">
              <a:buFont typeface="Arial" panose="020B0604020202020204" pitchFamily="34" charset="0"/>
              <a:buChar char="•"/>
            </a:pPr>
            <a:endParaRPr lang="nl-NL" sz="2600" dirty="0">
              <a:latin typeface="Avenir Black"/>
            </a:endParaRPr>
          </a:p>
          <a:p>
            <a:pPr marL="571500" indent="-571500" algn="l">
              <a:buFont typeface="Arial" panose="020B0604020202020204" pitchFamily="34" charset="0"/>
              <a:buChar char="•"/>
            </a:pPr>
            <a:r>
              <a:rPr lang="nl-NL" sz="2600" dirty="0">
                <a:latin typeface="Avenir Black"/>
              </a:rPr>
              <a:t>Met welke vraagstukken houdt het onderzoek binnen het mbo zich mee bezig? </a:t>
            </a:r>
          </a:p>
          <a:p>
            <a:pPr marL="571500" indent="-571500" algn="l">
              <a:buFont typeface="Arial" panose="020B0604020202020204" pitchFamily="34" charset="0"/>
              <a:buChar char="•"/>
            </a:pPr>
            <a:endParaRPr lang="nl-NL" sz="2600" dirty="0">
              <a:latin typeface="Avenir Black"/>
            </a:endParaRPr>
          </a:p>
          <a:p>
            <a:pPr marL="571500" indent="-571500" algn="l">
              <a:buFont typeface="Arial" panose="020B0604020202020204" pitchFamily="34" charset="0"/>
              <a:buChar char="•"/>
            </a:pPr>
            <a:r>
              <a:rPr lang="nl-NL" sz="2600" dirty="0">
                <a:latin typeface="Avenir Black"/>
              </a:rPr>
              <a:t>Welke rol spelen: </a:t>
            </a:r>
          </a:p>
          <a:p>
            <a:pPr marL="1485900" lvl="2" indent="-571500">
              <a:buFont typeface="Courier New" panose="02070309020205020404" pitchFamily="49" charset="0"/>
              <a:buChar char="o"/>
            </a:pPr>
            <a:r>
              <a:rPr lang="nl-NL" dirty="0">
                <a:latin typeface="Avenir Black"/>
              </a:rPr>
              <a:t>Het landelijk beleid?</a:t>
            </a:r>
          </a:p>
          <a:p>
            <a:pPr marL="1485900" lvl="2" indent="-571500">
              <a:buFont typeface="Courier New" panose="02070309020205020404" pitchFamily="49" charset="0"/>
              <a:buChar char="o"/>
            </a:pPr>
            <a:r>
              <a:rPr lang="nl-NL" dirty="0">
                <a:latin typeface="Avenir Black"/>
              </a:rPr>
              <a:t>De Stichting ‘Ieder MBO een practoraat’? </a:t>
            </a:r>
          </a:p>
          <a:p>
            <a:pPr marL="1485900" lvl="2" indent="-571500">
              <a:buFont typeface="Courier New" panose="02070309020205020404" pitchFamily="49" charset="0"/>
              <a:buChar char="o"/>
            </a:pPr>
            <a:r>
              <a:rPr lang="nl-NL" dirty="0">
                <a:latin typeface="Avenir Black"/>
              </a:rPr>
              <a:t>De mbo-sector?</a:t>
            </a:r>
          </a:p>
          <a:p>
            <a:pPr marL="1485900" lvl="2" indent="-571500">
              <a:buFont typeface="Courier New" panose="02070309020205020404" pitchFamily="49" charset="0"/>
              <a:buChar char="o"/>
            </a:pPr>
            <a:r>
              <a:rPr lang="nl-NL" dirty="0">
                <a:latin typeface="Avenir Black"/>
              </a:rPr>
              <a:t>De </a:t>
            </a:r>
            <a:r>
              <a:rPr lang="nl-NL" dirty="0" err="1">
                <a:latin typeface="Avenir Black"/>
              </a:rPr>
              <a:t>ROC’s</a:t>
            </a:r>
            <a:r>
              <a:rPr lang="nl-NL" dirty="0">
                <a:latin typeface="Avenir Black"/>
              </a:rPr>
              <a:t>?</a:t>
            </a:r>
          </a:p>
          <a:p>
            <a:pPr marL="1485900" lvl="2" indent="-571500">
              <a:buFont typeface="Courier New" panose="02070309020205020404" pitchFamily="49" charset="0"/>
              <a:buChar char="o"/>
            </a:pPr>
            <a:r>
              <a:rPr lang="nl-NL" dirty="0">
                <a:latin typeface="Avenir Black"/>
              </a:rPr>
              <a:t>De </a:t>
            </a:r>
            <a:r>
              <a:rPr lang="nl-NL" dirty="0" err="1">
                <a:latin typeface="Avenir Black"/>
              </a:rPr>
              <a:t>practoraten</a:t>
            </a:r>
            <a:r>
              <a:rPr lang="nl-NL" dirty="0">
                <a:latin typeface="Avenir Black"/>
              </a:rPr>
              <a:t>?</a:t>
            </a:r>
            <a:endParaRPr lang="en-US" dirty="0">
              <a:latin typeface="Avenir Black"/>
            </a:endParaRPr>
          </a:p>
        </p:txBody>
      </p:sp>
      <p:pic>
        <p:nvPicPr>
          <p:cNvPr id="9" name="Picture 8"/>
          <p:cNvPicPr>
            <a:picLocks noChangeAspect="1"/>
          </p:cNvPicPr>
          <p:nvPr/>
        </p:nvPicPr>
        <p:blipFill>
          <a:blip r:embed="rId3">
            <a:alphaModFix amt="11000"/>
          </a:blip>
          <a:stretch>
            <a:fillRect/>
          </a:stretch>
        </p:blipFill>
        <p:spPr>
          <a:xfrm>
            <a:off x="6561666" y="3782484"/>
            <a:ext cx="3797877" cy="4095750"/>
          </a:xfrm>
          <a:prstGeom prst="rect">
            <a:avLst/>
          </a:prstGeom>
        </p:spPr>
      </p:pic>
    </p:spTree>
    <p:extLst>
      <p:ext uri="{BB962C8B-B14F-4D97-AF65-F5344CB8AC3E}">
        <p14:creationId xmlns:p14="http://schemas.microsoft.com/office/powerpoint/2010/main" val="76289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srcRect l="2527" t="490" r="10544"/>
          <a:stretch/>
        </p:blipFill>
        <p:spPr>
          <a:xfrm>
            <a:off x="-1" y="0"/>
            <a:ext cx="9144001" cy="6994935"/>
          </a:xfrm>
          <a:prstGeom prst="rect">
            <a:avLst/>
          </a:prstGeom>
        </p:spPr>
      </p:pic>
      <p:sp>
        <p:nvSpPr>
          <p:cNvPr id="4" name="Title 1"/>
          <p:cNvSpPr txBox="1">
            <a:spLocks/>
          </p:cNvSpPr>
          <p:nvPr/>
        </p:nvSpPr>
        <p:spPr>
          <a:xfrm>
            <a:off x="219255" y="6199629"/>
            <a:ext cx="6755703" cy="795307"/>
          </a:xfrm>
          <a:prstGeom prst="rect">
            <a:avLst/>
          </a:prstGeom>
          <a:effectLst>
            <a:outerShdw blurRad="63500" sx="102000" sy="102000" algn="ctr" rotWithShape="0">
              <a:prstClr val="black">
                <a:alpha val="40000"/>
              </a:prstClr>
            </a:outerShdw>
          </a:effectLst>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err="1">
                <a:solidFill>
                  <a:schemeClr val="bg1"/>
                </a:solidFill>
                <a:latin typeface="Avenir Black"/>
                <a:cs typeface="Avenir Black"/>
              </a:rPr>
              <a:t>Bedankt</a:t>
            </a:r>
            <a:r>
              <a:rPr lang="en-US" sz="3000" dirty="0">
                <a:solidFill>
                  <a:schemeClr val="bg1"/>
                </a:solidFill>
                <a:latin typeface="Avenir Black"/>
                <a:cs typeface="Avenir Black"/>
              </a:rPr>
              <a:t> </a:t>
            </a:r>
            <a:r>
              <a:rPr lang="en-US" sz="3000" dirty="0" err="1">
                <a:solidFill>
                  <a:schemeClr val="bg1"/>
                </a:solidFill>
                <a:latin typeface="Avenir Black"/>
                <a:cs typeface="Avenir Black"/>
              </a:rPr>
              <a:t>voor</a:t>
            </a:r>
            <a:r>
              <a:rPr lang="en-US" sz="3000" dirty="0">
                <a:solidFill>
                  <a:schemeClr val="bg1"/>
                </a:solidFill>
                <a:latin typeface="Avenir Black"/>
                <a:cs typeface="Avenir Black"/>
              </a:rPr>
              <a:t> </a:t>
            </a:r>
            <a:r>
              <a:rPr lang="en-US" sz="3000" dirty="0" err="1">
                <a:solidFill>
                  <a:schemeClr val="bg1"/>
                </a:solidFill>
                <a:latin typeface="Avenir Black"/>
                <a:cs typeface="Avenir Black"/>
              </a:rPr>
              <a:t>uw</a:t>
            </a:r>
            <a:r>
              <a:rPr lang="en-US" sz="3000" dirty="0">
                <a:solidFill>
                  <a:schemeClr val="bg1"/>
                </a:solidFill>
                <a:latin typeface="Avenir Black"/>
                <a:cs typeface="Avenir Black"/>
              </a:rPr>
              <a:t> </a:t>
            </a:r>
            <a:r>
              <a:rPr lang="en-US" sz="3000" dirty="0" err="1">
                <a:solidFill>
                  <a:schemeClr val="bg1"/>
                </a:solidFill>
                <a:latin typeface="Avenir Black"/>
                <a:cs typeface="Avenir Black"/>
              </a:rPr>
              <a:t>aandacht</a:t>
            </a:r>
            <a:r>
              <a:rPr lang="en-US" sz="3000" dirty="0">
                <a:solidFill>
                  <a:schemeClr val="bg1"/>
                </a:solidFill>
                <a:latin typeface="Avenir Black"/>
                <a:cs typeface="Avenir Black"/>
              </a:rPr>
              <a:t>.</a:t>
            </a:r>
          </a:p>
        </p:txBody>
      </p:sp>
      <p:sp>
        <p:nvSpPr>
          <p:cNvPr id="5" name="Subtitle 2"/>
          <p:cNvSpPr txBox="1">
            <a:spLocks/>
          </p:cNvSpPr>
          <p:nvPr/>
        </p:nvSpPr>
        <p:spPr>
          <a:xfrm>
            <a:off x="-118202" y="5889607"/>
            <a:ext cx="4067260" cy="482924"/>
          </a:xfrm>
          <a:prstGeom prst="rect">
            <a:avLst/>
          </a:prstGeom>
          <a:effectLst>
            <a:outerShdw blurRad="63500" sx="102000" sy="102000" algn="ctr" rotWithShape="0">
              <a:prstClr val="black">
                <a:alpha val="73000"/>
              </a:prstClr>
            </a:outerShdw>
          </a:effectLst>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1800" dirty="0">
                <a:solidFill>
                  <a:schemeClr val="bg1"/>
                </a:solidFill>
                <a:latin typeface="Avenir Black"/>
                <a:cs typeface="Avenir Black"/>
              </a:rPr>
              <a:t>VRAGEN?</a:t>
            </a:r>
            <a:endParaRPr lang="en-US" sz="1800" dirty="0">
              <a:solidFill>
                <a:schemeClr val="bg1"/>
              </a:solidFill>
              <a:latin typeface="Avenir Black"/>
              <a:cs typeface="Avenir Black"/>
            </a:endParaRPr>
          </a:p>
        </p:txBody>
      </p:sp>
      <p:pic>
        <p:nvPicPr>
          <p:cNvPr id="6" name="Picture 14"/>
          <p:cNvPicPr>
            <a:picLocks noChangeAspect="1"/>
          </p:cNvPicPr>
          <p:nvPr/>
        </p:nvPicPr>
        <p:blipFill>
          <a:blip r:embed="rId4"/>
          <a:stretch>
            <a:fillRect/>
          </a:stretch>
        </p:blipFill>
        <p:spPr>
          <a:xfrm>
            <a:off x="1828800" y="2209800"/>
            <a:ext cx="5486400" cy="2425700"/>
          </a:xfrm>
          <a:prstGeom prst="rect">
            <a:avLst/>
          </a:prstGeom>
        </p:spPr>
      </p:pic>
    </p:spTree>
    <p:extLst>
      <p:ext uri="{BB962C8B-B14F-4D97-AF65-F5344CB8AC3E}">
        <p14:creationId xmlns:p14="http://schemas.microsoft.com/office/powerpoint/2010/main" val="87985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15">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9"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2" descr="William Blake"/>
          <p:cNvPicPr>
            <a:picLocks noChangeAspect="1" noChangeArrowheads="1"/>
          </p:cNvPicPr>
          <p:nvPr/>
        </p:nvPicPr>
        <p:blipFill rotWithShape="1">
          <a:blip r:embed="rId2">
            <a:extLst>
              <a:ext uri="{28A0092B-C50C-407E-A947-70E740481C1C}">
                <a14:useLocalDpi xmlns:a14="http://schemas.microsoft.com/office/drawing/2010/main" val="0"/>
              </a:ext>
            </a:extLst>
          </a:blip>
          <a:srcRect t="10256" r="-1" b="8294"/>
          <a:stretch/>
        </p:blipFill>
        <p:spPr bwMode="auto">
          <a:xfrm>
            <a:off x="20" y="10"/>
            <a:ext cx="9141694"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1035558" y="5202936"/>
            <a:ext cx="7077456" cy="786384"/>
          </a:xfrm>
        </p:spPr>
        <p:txBody>
          <a:bodyPr vert="horz" lIns="91440" tIns="45720" rIns="91440" bIns="45720" rtlCol="0" anchor="ctr">
            <a:normAutofit/>
          </a:bodyPr>
          <a:lstStyle/>
          <a:p>
            <a:pPr defTabSz="914400">
              <a:lnSpc>
                <a:spcPct val="90000"/>
              </a:lnSpc>
            </a:pPr>
            <a:r>
              <a:rPr lang="en-US" sz="2700">
                <a:solidFill>
                  <a:schemeClr val="bg1"/>
                </a:solidFill>
              </a:rPr>
              <a:t>Een dwaas ziet niet dezelfde boom als een wijze</a:t>
            </a:r>
          </a:p>
        </p:txBody>
      </p:sp>
    </p:spTree>
    <p:extLst>
      <p:ext uri="{BB962C8B-B14F-4D97-AF65-F5344CB8AC3E}">
        <p14:creationId xmlns:p14="http://schemas.microsoft.com/office/powerpoint/2010/main" val="13518474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alphaModFix amt="80000"/>
          </a:blip>
          <a:stretch>
            <a:fillRect/>
          </a:stretch>
        </p:blipFill>
        <p:spPr>
          <a:xfrm>
            <a:off x="-1547472" y="0"/>
            <a:ext cx="19245110" cy="6995583"/>
          </a:xfrm>
          <a:prstGeom prst="rect">
            <a:avLst/>
          </a:prstGeom>
        </p:spPr>
      </p:pic>
      <p:sp>
        <p:nvSpPr>
          <p:cNvPr id="4" name="Title 1"/>
          <p:cNvSpPr txBox="1">
            <a:spLocks/>
          </p:cNvSpPr>
          <p:nvPr/>
        </p:nvSpPr>
        <p:spPr>
          <a:xfrm>
            <a:off x="1313518" y="1242824"/>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008000"/>
                </a:solidFill>
                <a:latin typeface="Avenir Black"/>
                <a:cs typeface="Avenir Black"/>
              </a:rPr>
              <a:t>Hoe </a:t>
            </a:r>
            <a:r>
              <a:rPr lang="en-US" sz="4000" b="1" dirty="0" err="1">
                <a:solidFill>
                  <a:srgbClr val="008000"/>
                </a:solidFill>
                <a:latin typeface="Avenir Black"/>
                <a:cs typeface="Avenir Black"/>
              </a:rPr>
              <a:t>zien</a:t>
            </a:r>
            <a:r>
              <a:rPr lang="en-US" sz="4000" b="1" dirty="0">
                <a:solidFill>
                  <a:srgbClr val="008000"/>
                </a:solidFill>
                <a:latin typeface="Avenir Black"/>
                <a:cs typeface="Avenir Black"/>
              </a:rPr>
              <a:t> we </a:t>
            </a:r>
            <a:r>
              <a:rPr lang="en-US" sz="4000" b="1" dirty="0" err="1">
                <a:solidFill>
                  <a:srgbClr val="008000"/>
                </a:solidFill>
                <a:latin typeface="Avenir Black"/>
                <a:cs typeface="Avenir Black"/>
              </a:rPr>
              <a:t>onderzoek</a:t>
            </a:r>
            <a:r>
              <a:rPr lang="en-US" sz="4000" b="1" dirty="0">
                <a:solidFill>
                  <a:srgbClr val="008000"/>
                </a:solidFill>
                <a:latin typeface="Avenir Black"/>
                <a:cs typeface="Avenir Black"/>
              </a:rPr>
              <a:t> in het </a:t>
            </a:r>
            <a:r>
              <a:rPr lang="en-US" sz="4000" b="1" dirty="0" err="1">
                <a:solidFill>
                  <a:srgbClr val="008000"/>
                </a:solidFill>
                <a:latin typeface="Avenir Black"/>
                <a:cs typeface="Avenir Black"/>
              </a:rPr>
              <a:t>mbo</a:t>
            </a:r>
            <a:r>
              <a:rPr lang="en-US" sz="4000" b="1" dirty="0">
                <a:solidFill>
                  <a:srgbClr val="008000"/>
                </a:solidFill>
                <a:latin typeface="Avenir Black"/>
                <a:cs typeface="Avenir Black"/>
              </a:rPr>
              <a:t>?</a:t>
            </a:r>
          </a:p>
        </p:txBody>
      </p:sp>
      <p:sp>
        <p:nvSpPr>
          <p:cNvPr id="5" name="Subtitle 2"/>
          <p:cNvSpPr txBox="1">
            <a:spLocks/>
          </p:cNvSpPr>
          <p:nvPr/>
        </p:nvSpPr>
        <p:spPr>
          <a:xfrm>
            <a:off x="1378204" y="1168751"/>
            <a:ext cx="4067260" cy="48292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solidFill>
                <a:srgbClr val="33376E"/>
              </a:solidFill>
              <a:latin typeface="Avenir Black"/>
              <a:cs typeface="Avenir Black"/>
            </a:endParaRPr>
          </a:p>
        </p:txBody>
      </p:sp>
      <p:sp>
        <p:nvSpPr>
          <p:cNvPr id="6" name="Title 1"/>
          <p:cNvSpPr txBox="1">
            <a:spLocks/>
          </p:cNvSpPr>
          <p:nvPr/>
        </p:nvSpPr>
        <p:spPr>
          <a:xfrm>
            <a:off x="1313518" y="2048156"/>
            <a:ext cx="6969245" cy="373171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t>Wat is </a:t>
            </a:r>
            <a:r>
              <a:rPr lang="en-US" sz="2400" dirty="0" err="1"/>
              <a:t>onze</a:t>
            </a:r>
            <a:r>
              <a:rPr lang="en-US" sz="2400" dirty="0"/>
              <a:t> </a:t>
            </a:r>
            <a:r>
              <a:rPr lang="en-US" sz="2400" dirty="0" err="1"/>
              <a:t>gemeenschappelijke</a:t>
            </a:r>
            <a:r>
              <a:rPr lang="en-US" sz="2400" dirty="0"/>
              <a:t> basis over </a:t>
            </a:r>
            <a:r>
              <a:rPr lang="en-US" sz="2400" dirty="0" err="1"/>
              <a:t>onderzoek</a:t>
            </a:r>
            <a:r>
              <a:rPr lang="en-US" sz="2400" dirty="0"/>
              <a:t> in het </a:t>
            </a:r>
            <a:r>
              <a:rPr lang="en-US" sz="2400" dirty="0" err="1"/>
              <a:t>mbo</a:t>
            </a:r>
            <a:r>
              <a:rPr lang="en-US" sz="2400" dirty="0"/>
              <a:t>?</a:t>
            </a:r>
          </a:p>
          <a:p>
            <a:pPr marL="342900" indent="-342900" algn="l">
              <a:buFont typeface="Arial" panose="020B0604020202020204" pitchFamily="34" charset="0"/>
              <a:buChar char="•"/>
            </a:pPr>
            <a:endParaRPr lang="en-US" sz="2400" dirty="0"/>
          </a:p>
          <a:p>
            <a:pPr marL="800100" lvl="1" indent="-342900">
              <a:buFont typeface="Courier New" panose="02070309020205020404" pitchFamily="49" charset="0"/>
              <a:buChar char="o"/>
            </a:pPr>
            <a:r>
              <a:rPr lang="en-US" b="1" dirty="0" err="1">
                <a:solidFill>
                  <a:srgbClr val="3EAD5B"/>
                </a:solidFill>
              </a:rPr>
              <a:t>Beroepsonderwijs</a:t>
            </a:r>
            <a:r>
              <a:rPr lang="en-US" b="1" dirty="0">
                <a:solidFill>
                  <a:srgbClr val="3EAD5B"/>
                </a:solidFill>
              </a:rPr>
              <a:t> </a:t>
            </a:r>
            <a:r>
              <a:rPr lang="en-US" b="1" dirty="0" err="1">
                <a:solidFill>
                  <a:srgbClr val="3EAD5B"/>
                </a:solidFill>
              </a:rPr>
              <a:t>kan</a:t>
            </a:r>
            <a:r>
              <a:rPr lang="en-US" b="1" dirty="0">
                <a:solidFill>
                  <a:srgbClr val="3EAD5B"/>
                </a:solidFill>
              </a:rPr>
              <a:t> </a:t>
            </a:r>
            <a:r>
              <a:rPr lang="en-US" b="1" dirty="0" err="1">
                <a:solidFill>
                  <a:srgbClr val="3EAD5B"/>
                </a:solidFill>
              </a:rPr>
              <a:t>niet</a:t>
            </a:r>
            <a:r>
              <a:rPr lang="en-US" b="1" dirty="0">
                <a:solidFill>
                  <a:srgbClr val="3EAD5B"/>
                </a:solidFill>
              </a:rPr>
              <a:t> </a:t>
            </a:r>
            <a:r>
              <a:rPr lang="en-US" b="1" dirty="0" err="1">
                <a:solidFill>
                  <a:srgbClr val="3EAD5B"/>
                </a:solidFill>
              </a:rPr>
              <a:t>zonder</a:t>
            </a:r>
            <a:r>
              <a:rPr lang="en-US" b="1" dirty="0">
                <a:solidFill>
                  <a:srgbClr val="3EAD5B"/>
                </a:solidFill>
              </a:rPr>
              <a:t> </a:t>
            </a:r>
            <a:r>
              <a:rPr lang="en-US" b="1" dirty="0" err="1">
                <a:solidFill>
                  <a:srgbClr val="3EAD5B"/>
                </a:solidFill>
              </a:rPr>
              <a:t>onderzoek</a:t>
            </a:r>
            <a:r>
              <a:rPr lang="en-US" b="1" dirty="0">
                <a:solidFill>
                  <a:srgbClr val="3EAD5B"/>
                </a:solidFill>
              </a:rPr>
              <a:t>!</a:t>
            </a:r>
          </a:p>
          <a:p>
            <a:pPr marL="1257300" lvl="2" indent="-342900">
              <a:buFont typeface="Courier New" panose="02070309020205020404" pitchFamily="49" charset="0"/>
              <a:buChar char="o"/>
            </a:pPr>
            <a:r>
              <a:rPr lang="nl-NL" dirty="0"/>
              <a:t>actief bezig zijn met de vragen van nu en van morgen</a:t>
            </a:r>
          </a:p>
          <a:p>
            <a:pPr marL="1257300" lvl="2" indent="-342900">
              <a:buFont typeface="Courier New" panose="02070309020205020404" pitchFamily="49" charset="0"/>
              <a:buChar char="o"/>
            </a:pPr>
            <a:r>
              <a:rPr lang="nl-NL" dirty="0"/>
              <a:t>er is behoefte aan een uitgebreid en gevarieerd repertoire van methoden en aard van de gegevensverzameling</a:t>
            </a:r>
          </a:p>
          <a:p>
            <a:pPr marL="1257300" lvl="2" indent="-342900">
              <a:buFont typeface="Courier New" panose="02070309020205020404" pitchFamily="49" charset="0"/>
              <a:buChar char="o"/>
            </a:pPr>
            <a:r>
              <a:rPr lang="nl-NL" dirty="0"/>
              <a:t>veel behoefte aan kwalitatief actie- en ontwerponderzoek, gefundeerde toekomstverkenningen en fenomenologische bijdragen en narratieve verkenningen over de pedagogiek en didactiek van het leren zelf</a:t>
            </a:r>
          </a:p>
          <a:p>
            <a:pPr marL="1257300" lvl="2" indent="-342900">
              <a:buFont typeface="Courier New" panose="02070309020205020404" pitchFamily="49" charset="0"/>
              <a:buChar char="o"/>
            </a:pPr>
            <a:r>
              <a:rPr lang="nl-NL" dirty="0"/>
              <a:t>onderzoek is praktijkgericht en -gestuurd   </a:t>
            </a:r>
            <a:endParaRPr lang="en-US" dirty="0"/>
          </a:p>
          <a:p>
            <a:pPr marL="800100" lvl="1" indent="-342900">
              <a:buFont typeface="Arial" panose="020B0604020202020204" pitchFamily="34" charset="0"/>
              <a:buChar char="•"/>
            </a:pPr>
            <a:endParaRPr lang="en-US" dirty="0"/>
          </a:p>
          <a:p>
            <a:pPr marL="800100" lvl="1" indent="-342900">
              <a:buFont typeface="Courier New" panose="02070309020205020404" pitchFamily="49" charset="0"/>
              <a:buChar char="o"/>
            </a:pPr>
            <a:endParaRPr lang="en-US" sz="100" dirty="0"/>
          </a:p>
          <a:p>
            <a:pPr algn="l"/>
            <a:endParaRPr lang="en-US" sz="2400" dirty="0"/>
          </a:p>
          <a:p>
            <a:pPr algn="l"/>
            <a:endParaRPr lang="en-US" sz="2400" dirty="0"/>
          </a:p>
          <a:p>
            <a:pPr algn="l"/>
            <a:endParaRPr lang="en-US" sz="2400" dirty="0"/>
          </a:p>
        </p:txBody>
      </p:sp>
      <p:pic>
        <p:nvPicPr>
          <p:cNvPr id="1026" name="Afbeelding 407">
            <a:extLst>
              <a:ext uri="{FF2B5EF4-FFF2-40B4-BE49-F238E27FC236}">
                <a16:creationId xmlns:a16="http://schemas.microsoft.com/office/drawing/2014/main" id="{F0EE9168-17EE-4D29-9AD5-333998763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9DBB87AD-A4CB-478D-976C-48608718A98E}"/>
              </a:ext>
            </a:extLst>
          </p:cNvPr>
          <p:cNvSpPr txBox="1"/>
          <p:nvPr/>
        </p:nvSpPr>
        <p:spPr>
          <a:xfrm>
            <a:off x="-1114262" y="6596228"/>
            <a:ext cx="6969245" cy="276999"/>
          </a:xfrm>
          <a:prstGeom prst="rect">
            <a:avLst/>
          </a:prstGeom>
          <a:noFill/>
        </p:spPr>
        <p:txBody>
          <a:bodyPr wrap="square" rtlCol="0">
            <a:spAutoFit/>
          </a:bodyPr>
          <a:lstStyle/>
          <a:p>
            <a:r>
              <a:rPr lang="nl-NL" sz="1200" dirty="0"/>
              <a:t>Bron: MBO Raad (2019). Naar een gedeelde en integrale visie op onderzoek over, met en in het mbo. Pamflet. </a:t>
            </a:r>
          </a:p>
        </p:txBody>
      </p:sp>
    </p:spTree>
    <p:extLst>
      <p:ext uri="{BB962C8B-B14F-4D97-AF65-F5344CB8AC3E}">
        <p14:creationId xmlns:p14="http://schemas.microsoft.com/office/powerpoint/2010/main" val="36672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alphaModFix amt="80000"/>
          </a:blip>
          <a:stretch>
            <a:fillRect/>
          </a:stretch>
        </p:blipFill>
        <p:spPr>
          <a:xfrm>
            <a:off x="-1547472" y="0"/>
            <a:ext cx="19245110" cy="6995583"/>
          </a:xfrm>
          <a:prstGeom prst="rect">
            <a:avLst/>
          </a:prstGeom>
        </p:spPr>
      </p:pic>
      <p:sp>
        <p:nvSpPr>
          <p:cNvPr id="4" name="Title 1"/>
          <p:cNvSpPr txBox="1">
            <a:spLocks/>
          </p:cNvSpPr>
          <p:nvPr/>
        </p:nvSpPr>
        <p:spPr>
          <a:xfrm>
            <a:off x="1313518" y="1242824"/>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008000"/>
                </a:solidFill>
                <a:latin typeface="Avenir Black"/>
                <a:cs typeface="Avenir Black"/>
              </a:rPr>
              <a:t>Doel </a:t>
            </a:r>
            <a:r>
              <a:rPr lang="en-US" sz="4000" b="1" dirty="0" err="1">
                <a:solidFill>
                  <a:srgbClr val="008000"/>
                </a:solidFill>
                <a:latin typeface="Avenir Black"/>
                <a:cs typeface="Avenir Black"/>
              </a:rPr>
              <a:t>onderzoek</a:t>
            </a:r>
            <a:r>
              <a:rPr lang="en-US" sz="4000" b="1" dirty="0">
                <a:solidFill>
                  <a:srgbClr val="008000"/>
                </a:solidFill>
                <a:latin typeface="Avenir Black"/>
                <a:cs typeface="Avenir Black"/>
              </a:rPr>
              <a:t> in het </a:t>
            </a:r>
            <a:r>
              <a:rPr lang="en-US" sz="4000" b="1" dirty="0" err="1">
                <a:solidFill>
                  <a:srgbClr val="008000"/>
                </a:solidFill>
                <a:latin typeface="Avenir Black"/>
                <a:cs typeface="Avenir Black"/>
              </a:rPr>
              <a:t>mbo</a:t>
            </a:r>
            <a:endParaRPr lang="en-US" sz="4000" b="1" dirty="0">
              <a:solidFill>
                <a:srgbClr val="008000"/>
              </a:solidFill>
              <a:latin typeface="Avenir Black"/>
              <a:cs typeface="Avenir Black"/>
            </a:endParaRPr>
          </a:p>
        </p:txBody>
      </p:sp>
      <p:sp>
        <p:nvSpPr>
          <p:cNvPr id="5" name="Subtitle 2"/>
          <p:cNvSpPr txBox="1">
            <a:spLocks/>
          </p:cNvSpPr>
          <p:nvPr/>
        </p:nvSpPr>
        <p:spPr>
          <a:xfrm>
            <a:off x="1378204" y="1168751"/>
            <a:ext cx="4067260" cy="48292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solidFill>
                <a:srgbClr val="33376E"/>
              </a:solidFill>
              <a:latin typeface="Avenir Black"/>
              <a:cs typeface="Avenir Black"/>
            </a:endParaRPr>
          </a:p>
        </p:txBody>
      </p:sp>
      <p:sp>
        <p:nvSpPr>
          <p:cNvPr id="6" name="Title 1"/>
          <p:cNvSpPr txBox="1">
            <a:spLocks/>
          </p:cNvSpPr>
          <p:nvPr/>
        </p:nvSpPr>
        <p:spPr>
          <a:xfrm>
            <a:off x="1313518" y="2048156"/>
            <a:ext cx="6969245" cy="373171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400" dirty="0">
                <a:latin typeface="Arial" panose="020B0604020202020204" pitchFamily="34" charset="0"/>
                <a:cs typeface="Arial" panose="020B0604020202020204" pitchFamily="34" charset="0"/>
              </a:rPr>
              <a:t>Bijdragen aan de lerende innovatiecultuur in het ROC en opleiden voor innovatief vakmanschap </a:t>
            </a:r>
          </a:p>
          <a:p>
            <a:pPr algn="l"/>
            <a:endParaRPr lang="nl-NL" sz="1200" dirty="0">
              <a:latin typeface="Arial" panose="020B0604020202020204" pitchFamily="34" charset="0"/>
              <a:cs typeface="Arial" panose="020B0604020202020204" pitchFamily="34" charset="0"/>
            </a:endParaRPr>
          </a:p>
          <a:p>
            <a:pPr algn="l"/>
            <a:r>
              <a:rPr lang="nl-NL" sz="1800" dirty="0">
                <a:latin typeface="Arial" panose="020B0604020202020204" pitchFamily="34" charset="0"/>
                <a:cs typeface="Arial" panose="020B0604020202020204" pitchFamily="34" charset="0"/>
              </a:rPr>
              <a:t>Door:</a:t>
            </a:r>
          </a:p>
          <a:p>
            <a:pPr lvl="1"/>
            <a:endParaRPr lang="nl-NL" dirty="0">
              <a:latin typeface="Arial" panose="020B0604020202020204" pitchFamily="34" charset="0"/>
              <a:cs typeface="Arial" panose="020B0604020202020204" pitchFamily="34" charset="0"/>
            </a:endParaRPr>
          </a:p>
          <a:p>
            <a:pPr marL="660400" lvl="1" indent="-457200">
              <a:buFont typeface="+mj-lt"/>
              <a:buAutoNum type="arabicParenR"/>
            </a:pPr>
            <a:r>
              <a:rPr lang="nl-NL" dirty="0">
                <a:latin typeface="Arial" panose="020B0604020202020204" pitchFamily="34" charset="0"/>
                <a:cs typeface="Arial" panose="020B0604020202020204" pitchFamily="34" charset="0"/>
              </a:rPr>
              <a:t>Benutting van de innovatieve tussenruimte van praktijkgericht onderzoek en beroepsonderwijs, en dragen bij aan kennisdeling tussen onderwijs en bedrijfsleven</a:t>
            </a:r>
          </a:p>
          <a:p>
            <a:pPr marL="660400" lvl="1" indent="-457200">
              <a:buFont typeface="+mj-lt"/>
              <a:buAutoNum type="arabicParenR"/>
            </a:pPr>
            <a:endParaRPr lang="nl-NL" dirty="0">
              <a:latin typeface="Arial" panose="020B0604020202020204" pitchFamily="34" charset="0"/>
              <a:cs typeface="Arial" panose="020B0604020202020204" pitchFamily="34" charset="0"/>
            </a:endParaRPr>
          </a:p>
          <a:p>
            <a:pPr marL="660400" lvl="1" indent="-457200">
              <a:buFont typeface="+mj-lt"/>
              <a:buAutoNum type="arabicParenR"/>
            </a:pPr>
            <a:r>
              <a:rPr lang="nl-NL" dirty="0">
                <a:latin typeface="Arial" panose="020B0604020202020204" pitchFamily="34" charset="0"/>
                <a:cs typeface="Arial" panose="020B0604020202020204" pitchFamily="34" charset="0"/>
              </a:rPr>
              <a:t>Verbinding en ontwikkeling gericht op verduurzaming van het curriculumaanbod in en buiten de mbo-instelling</a:t>
            </a:r>
          </a:p>
          <a:p>
            <a:pPr algn="l"/>
            <a:endParaRPr lang="en-US" sz="1300" dirty="0">
              <a:solidFill>
                <a:schemeClr val="tx1">
                  <a:lumMod val="65000"/>
                  <a:lumOff val="35000"/>
                </a:schemeClr>
              </a:solidFill>
              <a:latin typeface="Avenir Medium"/>
              <a:cs typeface="Avenir Medium"/>
            </a:endParaRPr>
          </a:p>
        </p:txBody>
      </p:sp>
      <p:sp>
        <p:nvSpPr>
          <p:cNvPr id="7" name="Tekstvak 6">
            <a:extLst>
              <a:ext uri="{FF2B5EF4-FFF2-40B4-BE49-F238E27FC236}">
                <a16:creationId xmlns:a16="http://schemas.microsoft.com/office/drawing/2014/main" id="{F0CF09A9-230B-40D9-82B6-724EEE035E48}"/>
              </a:ext>
            </a:extLst>
          </p:cNvPr>
          <p:cNvSpPr txBox="1"/>
          <p:nvPr/>
        </p:nvSpPr>
        <p:spPr>
          <a:xfrm>
            <a:off x="225155" y="5521603"/>
            <a:ext cx="4812883" cy="1215717"/>
          </a:xfrm>
          <a:prstGeom prst="rect">
            <a:avLst/>
          </a:prstGeom>
          <a:noFill/>
        </p:spPr>
        <p:txBody>
          <a:bodyPr wrap="square" rtlCol="0">
            <a:spAutoFit/>
          </a:bodyPr>
          <a:lstStyle/>
          <a:p>
            <a:pPr algn="just"/>
            <a:r>
              <a:rPr lang="nl-NL" sz="1100" dirty="0">
                <a:solidFill>
                  <a:schemeClr val="accent1"/>
                </a:solidFill>
              </a:rPr>
              <a:t>De kern van een practoraat is het ontwikkelen van nieuwe beroepspraktijken ingebed in het onderwijs door praktijkgericht onderwijs, waarbij een (kwalitatieve) meerwaarde ontstaat voor het werkveld, de studenten en de docenten, waardoor de uiteindelijke kwaliteit van het onderwijs verbetert. </a:t>
            </a:r>
          </a:p>
          <a:p>
            <a:pPr algn="just"/>
            <a:r>
              <a:rPr lang="nl-NL" sz="1100" dirty="0">
                <a:solidFill>
                  <a:schemeClr val="accent1"/>
                </a:solidFill>
              </a:rPr>
              <a:t>Bron: </a:t>
            </a:r>
            <a:r>
              <a:rPr lang="nl-NL" sz="1100" dirty="0" err="1">
                <a:solidFill>
                  <a:schemeClr val="accent1"/>
                </a:solidFill>
              </a:rPr>
              <a:t>Bestuursreview</a:t>
            </a:r>
            <a:r>
              <a:rPr lang="nl-NL" sz="1100" dirty="0">
                <a:solidFill>
                  <a:schemeClr val="accent1"/>
                </a:solidFill>
              </a:rPr>
              <a:t> december 2018, p. 2</a:t>
            </a:r>
          </a:p>
          <a:p>
            <a:endParaRPr lang="nl-NL" dirty="0">
              <a:solidFill>
                <a:schemeClr val="accent1"/>
              </a:solidFill>
            </a:endParaRPr>
          </a:p>
        </p:txBody>
      </p:sp>
      <p:pic>
        <p:nvPicPr>
          <p:cNvPr id="1026" name="Afbeelding 407">
            <a:extLst>
              <a:ext uri="{FF2B5EF4-FFF2-40B4-BE49-F238E27FC236}">
                <a16:creationId xmlns:a16="http://schemas.microsoft.com/office/drawing/2014/main" id="{F0EE9168-17EE-4D29-9AD5-333998763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57B1E97D-CD80-4ECB-9691-EEEA80341A0F}"/>
              </a:ext>
            </a:extLst>
          </p:cNvPr>
          <p:cNvSpPr txBox="1"/>
          <p:nvPr/>
        </p:nvSpPr>
        <p:spPr>
          <a:xfrm>
            <a:off x="660206" y="6501444"/>
            <a:ext cx="5617141" cy="261610"/>
          </a:xfrm>
          <a:prstGeom prst="rect">
            <a:avLst/>
          </a:prstGeom>
          <a:noFill/>
        </p:spPr>
        <p:txBody>
          <a:bodyPr wrap="square" rtlCol="0">
            <a:spAutoFit/>
          </a:bodyPr>
          <a:lstStyle/>
          <a:p>
            <a:pPr algn="r"/>
            <a:r>
              <a:rPr lang="nl-NL" sz="1100" dirty="0"/>
              <a:t>Bron: Kwaliteitscommissie (2018). ‘Ieder mbo een practoraat’</a:t>
            </a:r>
          </a:p>
        </p:txBody>
      </p:sp>
    </p:spTree>
    <p:extLst>
      <p:ext uri="{BB962C8B-B14F-4D97-AF65-F5344CB8AC3E}">
        <p14:creationId xmlns:p14="http://schemas.microsoft.com/office/powerpoint/2010/main" val="200753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0" y="0"/>
            <a:ext cx="9144000" cy="6858000"/>
          </a:xfrm>
          <a:prstGeom prst="rect">
            <a:avLst/>
          </a:prstGeom>
        </p:spPr>
      </p:pic>
      <p:sp>
        <p:nvSpPr>
          <p:cNvPr id="17" name="Title 1"/>
          <p:cNvSpPr txBox="1">
            <a:spLocks/>
          </p:cNvSpPr>
          <p:nvPr/>
        </p:nvSpPr>
        <p:spPr>
          <a:xfrm>
            <a:off x="-1" y="1564043"/>
            <a:ext cx="9144001" cy="79530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Avenir Black"/>
                <a:cs typeface="Avenir Black"/>
              </a:rPr>
              <a:t>VOORBEELD HOOFDSTUK VRAAG</a:t>
            </a:r>
          </a:p>
        </p:txBody>
      </p:sp>
      <p:sp>
        <p:nvSpPr>
          <p:cNvPr id="18" name="Subtitle 2"/>
          <p:cNvSpPr txBox="1">
            <a:spLocks/>
          </p:cNvSpPr>
          <p:nvPr/>
        </p:nvSpPr>
        <p:spPr>
          <a:xfrm>
            <a:off x="-1" y="2255471"/>
            <a:ext cx="9144000" cy="48292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2400" dirty="0">
                <a:solidFill>
                  <a:srgbClr val="1F1A16"/>
                </a:solidFill>
                <a:latin typeface="Avenir Black"/>
                <a:cs typeface="Avenir Black"/>
              </a:rPr>
              <a:t>INLEIDING HOOFDSTUK</a:t>
            </a:r>
            <a:endParaRPr lang="en-US" sz="2400" dirty="0">
              <a:solidFill>
                <a:srgbClr val="1F1A16"/>
              </a:solidFill>
              <a:latin typeface="Avenir Black"/>
              <a:cs typeface="Avenir Black"/>
            </a:endParaRPr>
          </a:p>
        </p:txBody>
      </p:sp>
      <p:pic>
        <p:nvPicPr>
          <p:cNvPr id="2" name="Afbeelding 1">
            <a:extLst>
              <a:ext uri="{FF2B5EF4-FFF2-40B4-BE49-F238E27FC236}">
                <a16:creationId xmlns:a16="http://schemas.microsoft.com/office/drawing/2014/main" id="{3AFB0EB9-478B-4BD7-9837-B3AF4048A875}"/>
              </a:ext>
            </a:extLst>
          </p:cNvPr>
          <p:cNvPicPr>
            <a:picLocks noChangeAspect="1"/>
          </p:cNvPicPr>
          <p:nvPr/>
        </p:nvPicPr>
        <p:blipFill>
          <a:blip r:embed="rId4"/>
          <a:stretch>
            <a:fillRect/>
          </a:stretch>
        </p:blipFill>
        <p:spPr>
          <a:xfrm>
            <a:off x="677267" y="1352242"/>
            <a:ext cx="7789464" cy="5223218"/>
          </a:xfrm>
          <a:prstGeom prst="rect">
            <a:avLst/>
          </a:prstGeom>
        </p:spPr>
      </p:pic>
      <p:sp>
        <p:nvSpPr>
          <p:cNvPr id="6" name="Titel 1">
            <a:extLst>
              <a:ext uri="{FF2B5EF4-FFF2-40B4-BE49-F238E27FC236}">
                <a16:creationId xmlns:a16="http://schemas.microsoft.com/office/drawing/2014/main" id="{9CBF25B8-70A7-4A1C-BF08-53B305CD453A}"/>
              </a:ext>
            </a:extLst>
          </p:cNvPr>
          <p:cNvSpPr>
            <a:spLocks noGrp="1"/>
          </p:cNvSpPr>
          <p:nvPr>
            <p:ph type="title"/>
          </p:nvPr>
        </p:nvSpPr>
        <p:spPr>
          <a:xfrm>
            <a:off x="677267" y="169702"/>
            <a:ext cx="7789464" cy="900000"/>
          </a:xfrm>
        </p:spPr>
        <p:txBody>
          <a:bodyPr>
            <a:normAutofit/>
          </a:bodyPr>
          <a:lstStyle/>
          <a:p>
            <a:r>
              <a:rPr lang="nl-NL" sz="4000" b="1" dirty="0">
                <a:solidFill>
                  <a:srgbClr val="3EAD5B"/>
                </a:solidFill>
                <a:latin typeface="Avenir Black"/>
                <a:cs typeface="Arial" panose="020B0604020202020204" pitchFamily="34" charset="0"/>
              </a:rPr>
              <a:t>Kwaliteitsmodel </a:t>
            </a:r>
          </a:p>
        </p:txBody>
      </p:sp>
    </p:spTree>
    <p:extLst>
      <p:ext uri="{BB962C8B-B14F-4D97-AF65-F5344CB8AC3E}">
        <p14:creationId xmlns:p14="http://schemas.microsoft.com/office/powerpoint/2010/main" val="308828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mt="80000"/>
          </a:blip>
          <a:stretch>
            <a:fillRect/>
          </a:stretch>
        </p:blipFill>
        <p:spPr>
          <a:xfrm>
            <a:off x="-1547472" y="0"/>
            <a:ext cx="19245110" cy="6995583"/>
          </a:xfrm>
          <a:prstGeom prst="rect">
            <a:avLst/>
          </a:prstGeom>
        </p:spPr>
      </p:pic>
      <p:sp>
        <p:nvSpPr>
          <p:cNvPr id="4" name="Title 1"/>
          <p:cNvSpPr txBox="1">
            <a:spLocks/>
          </p:cNvSpPr>
          <p:nvPr/>
        </p:nvSpPr>
        <p:spPr>
          <a:xfrm>
            <a:off x="1378204" y="1478773"/>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3EAD5B"/>
                </a:solidFill>
                <a:latin typeface="Avenir Black"/>
                <a:cs typeface="Avenir Black"/>
              </a:rPr>
              <a:t>Innoveren</a:t>
            </a:r>
            <a:endParaRPr lang="en-US" sz="4000" b="1" dirty="0">
              <a:solidFill>
                <a:srgbClr val="3EAD5B"/>
              </a:solidFill>
              <a:latin typeface="Avenir Black"/>
              <a:cs typeface="Avenir Black"/>
            </a:endParaRPr>
          </a:p>
        </p:txBody>
      </p:sp>
      <p:sp>
        <p:nvSpPr>
          <p:cNvPr id="6" name="Title 1"/>
          <p:cNvSpPr txBox="1">
            <a:spLocks/>
          </p:cNvSpPr>
          <p:nvPr/>
        </p:nvSpPr>
        <p:spPr>
          <a:xfrm>
            <a:off x="1378204" y="2382011"/>
            <a:ext cx="6516963" cy="282409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lvl="0" indent="-571500" algn="l">
              <a:buFont typeface="Arial" panose="020B0604020202020204" pitchFamily="34" charset="0"/>
              <a:buChar char="•"/>
            </a:pPr>
            <a:r>
              <a:rPr lang="nl-NL" sz="2000" dirty="0">
                <a:latin typeface="Avenir Black"/>
              </a:rPr>
              <a:t>De mate waarin het practoraat verbonden is met de strategische agenda van een mbo-instelling.</a:t>
            </a:r>
          </a:p>
          <a:p>
            <a:pPr marL="571500" lvl="0" indent="-571500" algn="l">
              <a:buFont typeface="Arial" panose="020B0604020202020204" pitchFamily="34" charset="0"/>
              <a:buChar char="•"/>
            </a:pPr>
            <a:endParaRPr lang="nl-NL" sz="2000" dirty="0">
              <a:latin typeface="Avenir Black"/>
            </a:endParaRPr>
          </a:p>
          <a:p>
            <a:pPr marL="571500" lvl="0" indent="-571500" algn="l">
              <a:buFont typeface="Arial" panose="020B0604020202020204" pitchFamily="34" charset="0"/>
              <a:buChar char="•"/>
            </a:pPr>
            <a:r>
              <a:rPr lang="nl-NL" sz="2000" dirty="0">
                <a:latin typeface="Avenir Black"/>
              </a:rPr>
              <a:t>De mate waarin het vraagstuk ingebed is in het werkveld, actueel is en bijdraagt aan innovatie.</a:t>
            </a:r>
          </a:p>
          <a:p>
            <a:pPr marL="571500" lvl="0" indent="-571500" algn="l">
              <a:buFont typeface="Arial" panose="020B0604020202020204" pitchFamily="34" charset="0"/>
              <a:buChar char="•"/>
            </a:pPr>
            <a:endParaRPr lang="nl-NL" sz="2000" dirty="0">
              <a:latin typeface="Avenir Black"/>
            </a:endParaRPr>
          </a:p>
          <a:p>
            <a:pPr marL="571500" lvl="0" indent="-571500" algn="l">
              <a:buFont typeface="Arial" panose="020B0604020202020204" pitchFamily="34" charset="0"/>
              <a:buChar char="•"/>
            </a:pPr>
            <a:r>
              <a:rPr lang="nl-NL" sz="2000" dirty="0">
                <a:latin typeface="Avenir Black"/>
              </a:rPr>
              <a:t>Of en in welke mate er sprake is van co-creatie tussen de beroepspraktijk en het onderwijs.</a:t>
            </a:r>
          </a:p>
          <a:p>
            <a:pPr marL="571500" lvl="0" indent="-571500" algn="l">
              <a:buFont typeface="Arial" panose="020B0604020202020204" pitchFamily="34" charset="0"/>
              <a:buChar char="•"/>
            </a:pPr>
            <a:endParaRPr lang="nl-NL" sz="2000" dirty="0">
              <a:latin typeface="Avenir Black"/>
            </a:endParaRPr>
          </a:p>
          <a:p>
            <a:pPr marL="571500" lvl="0" indent="-571500" algn="l">
              <a:buFont typeface="Arial" panose="020B0604020202020204" pitchFamily="34" charset="0"/>
              <a:buChar char="•"/>
            </a:pPr>
            <a:r>
              <a:rPr lang="nl-NL" sz="2000" dirty="0">
                <a:latin typeface="Avenir Black"/>
              </a:rPr>
              <a:t>Of er voldoende experimenteerruimte is om het vraagstuk te onderzoeken en uit te zoeken. </a:t>
            </a:r>
            <a:endParaRPr lang="en-US" sz="2000" dirty="0">
              <a:solidFill>
                <a:schemeClr val="tx1">
                  <a:lumMod val="65000"/>
                  <a:lumOff val="35000"/>
                </a:schemeClr>
              </a:solidFill>
              <a:latin typeface="Avenir Black"/>
              <a:cs typeface="Avenir Medium"/>
            </a:endParaRPr>
          </a:p>
        </p:txBody>
      </p:sp>
      <p:pic>
        <p:nvPicPr>
          <p:cNvPr id="7" name="Afbeelding 407">
            <a:extLst>
              <a:ext uri="{FF2B5EF4-FFF2-40B4-BE49-F238E27FC236}">
                <a16:creationId xmlns:a16="http://schemas.microsoft.com/office/drawing/2014/main" id="{345EEEAA-DB9F-4B92-A231-6D65AF419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59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mt="80000"/>
          </a:blip>
          <a:stretch>
            <a:fillRect/>
          </a:stretch>
        </p:blipFill>
        <p:spPr>
          <a:xfrm>
            <a:off x="-1727388" y="0"/>
            <a:ext cx="19245110" cy="6995583"/>
          </a:xfrm>
          <a:prstGeom prst="rect">
            <a:avLst/>
          </a:prstGeom>
        </p:spPr>
      </p:pic>
      <p:sp>
        <p:nvSpPr>
          <p:cNvPr id="4" name="Title 1"/>
          <p:cNvSpPr txBox="1">
            <a:spLocks/>
          </p:cNvSpPr>
          <p:nvPr/>
        </p:nvSpPr>
        <p:spPr>
          <a:xfrm>
            <a:off x="1297172" y="1289925"/>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3EAD5B"/>
                </a:solidFill>
                <a:latin typeface="Avenir Black"/>
                <a:cs typeface="Avenir Black"/>
              </a:rPr>
              <a:t>Organiseren</a:t>
            </a:r>
            <a:endParaRPr lang="en-US" sz="4000" b="1" dirty="0">
              <a:solidFill>
                <a:srgbClr val="3EAD5B"/>
              </a:solidFill>
              <a:latin typeface="Avenir Black"/>
              <a:cs typeface="Avenir Black"/>
            </a:endParaRPr>
          </a:p>
        </p:txBody>
      </p:sp>
      <p:sp>
        <p:nvSpPr>
          <p:cNvPr id="6" name="Title 1"/>
          <p:cNvSpPr txBox="1">
            <a:spLocks/>
          </p:cNvSpPr>
          <p:nvPr/>
        </p:nvSpPr>
        <p:spPr>
          <a:xfrm>
            <a:off x="1389960" y="2222523"/>
            <a:ext cx="7586823" cy="282409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lvl="0" indent="-342900" algn="l">
              <a:buFont typeface="Arial" panose="020B0604020202020204" pitchFamily="34" charset="0"/>
              <a:buChar char="•"/>
            </a:pPr>
            <a:r>
              <a:rPr lang="nl-NL" sz="2000" dirty="0">
                <a:latin typeface="Avenir Black"/>
              </a:rPr>
              <a:t>De mate waarin het practoraat gepositioneerd wordt als herkenbare organisatie-eenheid binnen en buiten een mbo-instelling en beroepspraktijk.</a:t>
            </a:r>
          </a:p>
          <a:p>
            <a:pPr lvl="0" algn="l"/>
            <a:r>
              <a:rPr lang="nl-NL" sz="2000" dirty="0">
                <a:latin typeface="Avenir Black"/>
              </a:rPr>
              <a:t> </a:t>
            </a:r>
          </a:p>
          <a:p>
            <a:pPr marL="342900" lvl="0" indent="-342900" algn="l">
              <a:buFont typeface="Arial" panose="020B0604020202020204" pitchFamily="34" charset="0"/>
              <a:buChar char="•"/>
            </a:pPr>
            <a:r>
              <a:rPr lang="nl-NL" sz="2000" dirty="0">
                <a:latin typeface="Avenir Black"/>
              </a:rPr>
              <a:t>De mate waarin het practoraat breed en diep verankerd is binnen een mbo-instelling, en samenwerking met (eventuele) andere opleidingen en diensten wordt gestimuleerd.</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mate waarin het practoraat wordt gefaciliteerd in immateriële en materiële zin.</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mate waarin bestuur en management </a:t>
            </a:r>
          </a:p>
          <a:p>
            <a:pPr lvl="0" algn="l"/>
            <a:r>
              <a:rPr lang="nl-NL" sz="2000" dirty="0">
                <a:latin typeface="Avenir Black"/>
              </a:rPr>
              <a:t>	zich daadwerkelijk committeren</a:t>
            </a:r>
          </a:p>
          <a:p>
            <a:pPr lvl="0" algn="l"/>
            <a:r>
              <a:rPr lang="nl-NL" sz="2000" dirty="0">
                <a:latin typeface="Avenir Black"/>
              </a:rPr>
              <a:t>	aan het practoraat.</a:t>
            </a:r>
          </a:p>
          <a:p>
            <a:pPr marL="571500" lvl="0" indent="-571500" algn="l">
              <a:buFont typeface="Arial" panose="020B0604020202020204" pitchFamily="34" charset="0"/>
              <a:buChar char="•"/>
            </a:pPr>
            <a:endParaRPr lang="en-US" sz="2000" dirty="0">
              <a:solidFill>
                <a:schemeClr val="tx1">
                  <a:lumMod val="65000"/>
                  <a:lumOff val="35000"/>
                </a:schemeClr>
              </a:solidFill>
              <a:latin typeface="Avenir Black"/>
              <a:cs typeface="Avenir Medium"/>
            </a:endParaRPr>
          </a:p>
        </p:txBody>
      </p:sp>
      <p:pic>
        <p:nvPicPr>
          <p:cNvPr id="7" name="Afbeelding 407">
            <a:extLst>
              <a:ext uri="{FF2B5EF4-FFF2-40B4-BE49-F238E27FC236}">
                <a16:creationId xmlns:a16="http://schemas.microsoft.com/office/drawing/2014/main" id="{ACF5DEB9-B4A0-4177-A46A-EF4D9ABB7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5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mt="80000"/>
          </a:blip>
          <a:stretch>
            <a:fillRect/>
          </a:stretch>
        </p:blipFill>
        <p:spPr>
          <a:xfrm>
            <a:off x="-1547472" y="0"/>
            <a:ext cx="19245110" cy="6995583"/>
          </a:xfrm>
          <a:prstGeom prst="rect">
            <a:avLst/>
          </a:prstGeom>
        </p:spPr>
      </p:pic>
      <p:sp>
        <p:nvSpPr>
          <p:cNvPr id="4" name="Title 1"/>
          <p:cNvSpPr txBox="1">
            <a:spLocks/>
          </p:cNvSpPr>
          <p:nvPr/>
        </p:nvSpPr>
        <p:spPr>
          <a:xfrm>
            <a:off x="1378204" y="1478773"/>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3EAD5B"/>
                </a:solidFill>
                <a:latin typeface="Avenir Black"/>
                <a:cs typeface="Avenir Black"/>
              </a:rPr>
              <a:t>Professionaliseren</a:t>
            </a:r>
            <a:endParaRPr lang="en-US" sz="4000" b="1" dirty="0">
              <a:solidFill>
                <a:srgbClr val="3EAD5B"/>
              </a:solidFill>
              <a:latin typeface="Avenir Black"/>
              <a:cs typeface="Avenir Black"/>
            </a:endParaRPr>
          </a:p>
        </p:txBody>
      </p:sp>
      <p:sp>
        <p:nvSpPr>
          <p:cNvPr id="6" name="Title 1"/>
          <p:cNvSpPr txBox="1">
            <a:spLocks/>
          </p:cNvSpPr>
          <p:nvPr/>
        </p:nvSpPr>
        <p:spPr>
          <a:xfrm>
            <a:off x="1378204" y="2382011"/>
            <a:ext cx="6516963" cy="282409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lvl="0" indent="-342900" algn="l">
              <a:buFont typeface="Arial" panose="020B0604020202020204" pitchFamily="34" charset="0"/>
              <a:buChar char="•"/>
            </a:pPr>
            <a:r>
              <a:rPr lang="nl-NL" sz="2000" dirty="0">
                <a:latin typeface="Avenir Black"/>
              </a:rPr>
              <a:t>Zichtbare betrokkenheid van professionals en </a:t>
            </a:r>
            <a:r>
              <a:rPr lang="nl-NL" sz="2000" dirty="0" err="1">
                <a:latin typeface="Avenir Black"/>
              </a:rPr>
              <a:t>practor</a:t>
            </a:r>
            <a:r>
              <a:rPr lang="nl-NL" sz="2000" dirty="0">
                <a:latin typeface="Avenir Black"/>
              </a:rPr>
              <a:t> als kartrekker, aanjager van het practoraat.</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vernieuwende, onderzoekende en reflectieve competenties.</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Een interactieve en verbindende werkwijze onderschrijven en uitdragen met alle belanghebbenden.</a:t>
            </a:r>
          </a:p>
          <a:p>
            <a:pPr lvl="0" algn="l"/>
            <a:endParaRPr lang="nl-NL" sz="2000" dirty="0">
              <a:latin typeface="Avenir Black"/>
            </a:endParaRPr>
          </a:p>
          <a:p>
            <a:pPr marL="342900" lvl="0" indent="-342900" algn="l">
              <a:buFont typeface="Arial" panose="020B0604020202020204" pitchFamily="34" charset="0"/>
              <a:buChar char="•"/>
            </a:pPr>
            <a:r>
              <a:rPr lang="nl-NL" sz="2000" dirty="0">
                <a:latin typeface="Avenir Black"/>
              </a:rPr>
              <a:t>Bijdragen aan excellent onderwijs of dat al doen.</a:t>
            </a:r>
          </a:p>
          <a:p>
            <a:pPr marL="571500" lvl="0" indent="-571500" algn="l">
              <a:buFont typeface="Arial" panose="020B0604020202020204" pitchFamily="34" charset="0"/>
              <a:buChar char="•"/>
            </a:pPr>
            <a:endParaRPr lang="en-US" sz="2000" dirty="0">
              <a:solidFill>
                <a:schemeClr val="tx1">
                  <a:lumMod val="65000"/>
                  <a:lumOff val="35000"/>
                </a:schemeClr>
              </a:solidFill>
              <a:latin typeface="Avenir Black"/>
              <a:cs typeface="Avenir Medium"/>
            </a:endParaRPr>
          </a:p>
        </p:txBody>
      </p:sp>
      <p:pic>
        <p:nvPicPr>
          <p:cNvPr id="7" name="Afbeelding 407">
            <a:extLst>
              <a:ext uri="{FF2B5EF4-FFF2-40B4-BE49-F238E27FC236}">
                <a16:creationId xmlns:a16="http://schemas.microsoft.com/office/drawing/2014/main" id="{EE1A7717-30E3-48F7-B645-5B6C9894E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40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407">
            <a:extLst>
              <a:ext uri="{FF2B5EF4-FFF2-40B4-BE49-F238E27FC236}">
                <a16:creationId xmlns:a16="http://schemas.microsoft.com/office/drawing/2014/main" id="{5D43E962-2AE2-49E8-BC91-D7A182B49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alphaModFix amt="80000"/>
          </a:blip>
          <a:stretch>
            <a:fillRect/>
          </a:stretch>
        </p:blipFill>
        <p:spPr>
          <a:xfrm>
            <a:off x="-1547472" y="0"/>
            <a:ext cx="19245110" cy="6995583"/>
          </a:xfrm>
          <a:prstGeom prst="rect">
            <a:avLst/>
          </a:prstGeom>
        </p:spPr>
      </p:pic>
      <p:sp>
        <p:nvSpPr>
          <p:cNvPr id="4" name="Title 1"/>
          <p:cNvSpPr txBox="1">
            <a:spLocks/>
          </p:cNvSpPr>
          <p:nvPr/>
        </p:nvSpPr>
        <p:spPr>
          <a:xfrm>
            <a:off x="1378204" y="1478773"/>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3EAD5B"/>
                </a:solidFill>
                <a:latin typeface="Avenir Black"/>
                <a:cs typeface="Avenir Black"/>
              </a:rPr>
              <a:t>Realiseren</a:t>
            </a:r>
            <a:endParaRPr lang="en-US" sz="4000" b="1" dirty="0">
              <a:solidFill>
                <a:srgbClr val="3EAD5B"/>
              </a:solidFill>
              <a:latin typeface="Avenir Black"/>
              <a:cs typeface="Avenir Black"/>
            </a:endParaRPr>
          </a:p>
        </p:txBody>
      </p:sp>
      <p:sp>
        <p:nvSpPr>
          <p:cNvPr id="6" name="Title 1"/>
          <p:cNvSpPr txBox="1">
            <a:spLocks/>
          </p:cNvSpPr>
          <p:nvPr/>
        </p:nvSpPr>
        <p:spPr>
          <a:xfrm>
            <a:off x="1378204" y="2382011"/>
            <a:ext cx="6516963" cy="282409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lvl="0" indent="-342900" algn="l">
              <a:buFont typeface="Arial" panose="020B0604020202020204" pitchFamily="34" charset="0"/>
              <a:buChar char="•"/>
            </a:pPr>
            <a:r>
              <a:rPr lang="nl-NL" sz="2000" dirty="0">
                <a:latin typeface="Avenir Black"/>
              </a:rPr>
              <a:t>De mate waarin de resultaten van het practoraat relevant zijn voor het onderwijs en het beroep.</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mate waarin studenten en docenten daadwerkelijk participeren en betrokken zijn bij het practoraat.</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mate waarin het practoraat zijn kennis en resultaten verspreidt binnen het onderwijs, beroepspraktijk en aan andere betrokkenen beschikbaar stelt.</a:t>
            </a:r>
          </a:p>
          <a:p>
            <a:pPr marL="342900" indent="-342900" algn="l">
              <a:buFont typeface="Arial" panose="020B0604020202020204" pitchFamily="34" charset="0"/>
              <a:buChar char="•"/>
            </a:pPr>
            <a:endParaRPr lang="nl-NL" sz="2000" dirty="0">
              <a:latin typeface="Avenir Black"/>
            </a:endParaRPr>
          </a:p>
          <a:p>
            <a:pPr marL="342900" indent="-342900" algn="l">
              <a:buFont typeface="Arial" panose="020B0604020202020204" pitchFamily="34" charset="0"/>
              <a:buChar char="•"/>
            </a:pPr>
            <a:r>
              <a:rPr lang="nl-NL" sz="2000" dirty="0">
                <a:latin typeface="Avenir Black"/>
              </a:rPr>
              <a:t>De mate waarin men intern en extern verantwoording aflegt aan alle belanghebbenden over het practoraat, opzet, middelen, resultaten en effecten.</a:t>
            </a:r>
            <a:endParaRPr lang="en-US" sz="2000" dirty="0">
              <a:solidFill>
                <a:schemeClr val="tx1">
                  <a:lumMod val="65000"/>
                  <a:lumOff val="35000"/>
                </a:schemeClr>
              </a:solidFill>
              <a:latin typeface="Avenir Black"/>
              <a:cs typeface="Avenir Medium"/>
            </a:endParaRPr>
          </a:p>
        </p:txBody>
      </p:sp>
    </p:spTree>
    <p:extLst>
      <p:ext uri="{BB962C8B-B14F-4D97-AF65-F5344CB8AC3E}">
        <p14:creationId xmlns:p14="http://schemas.microsoft.com/office/powerpoint/2010/main" val="717134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2A3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1554</Words>
  <Application>Microsoft Office PowerPoint</Application>
  <PresentationFormat>Diavoorstelling (4:3)</PresentationFormat>
  <Paragraphs>100</Paragraphs>
  <Slides>12</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Avenir Black</vt:lpstr>
      <vt:lpstr>Avenir Medium</vt:lpstr>
      <vt:lpstr>Calibri</vt:lpstr>
      <vt:lpstr>Courier New</vt:lpstr>
      <vt:lpstr>Office Theme</vt:lpstr>
      <vt:lpstr>PowerPoint-presentatie</vt:lpstr>
      <vt:lpstr>Een dwaas ziet niet dezelfde boom als een wijze</vt:lpstr>
      <vt:lpstr>PowerPoint-presentatie</vt:lpstr>
      <vt:lpstr>PowerPoint-presentatie</vt:lpstr>
      <vt:lpstr>Kwaliteitsmodel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BIJ MEDIABITES</dc:title>
  <dc:creator>M dg</dc:creator>
  <cp:lastModifiedBy> </cp:lastModifiedBy>
  <cp:revision>53</cp:revision>
  <dcterms:created xsi:type="dcterms:W3CDTF">2016-12-06T15:46:37Z</dcterms:created>
  <dcterms:modified xsi:type="dcterms:W3CDTF">2019-12-09T22:00:53Z</dcterms:modified>
</cp:coreProperties>
</file>